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296" r:id="rId4"/>
    <p:sldId id="300" r:id="rId5"/>
    <p:sldId id="309" r:id="rId6"/>
    <p:sldId id="285" r:id="rId7"/>
    <p:sldId id="323" r:id="rId8"/>
    <p:sldId id="269" r:id="rId9"/>
    <p:sldId id="270" r:id="rId10"/>
    <p:sldId id="310" r:id="rId11"/>
    <p:sldId id="308" r:id="rId12"/>
    <p:sldId id="264" r:id="rId13"/>
    <p:sldId id="262" r:id="rId14"/>
    <p:sldId id="307" r:id="rId15"/>
    <p:sldId id="263" r:id="rId16"/>
    <p:sldId id="322" r:id="rId17"/>
    <p:sldId id="311" r:id="rId18"/>
    <p:sldId id="321" r:id="rId19"/>
    <p:sldId id="320" r:id="rId20"/>
    <p:sldId id="305" r:id="rId21"/>
    <p:sldId id="266" r:id="rId22"/>
    <p:sldId id="267" r:id="rId23"/>
    <p:sldId id="329" r:id="rId24"/>
    <p:sldId id="324" r:id="rId25"/>
    <p:sldId id="325" r:id="rId26"/>
    <p:sldId id="326" r:id="rId27"/>
    <p:sldId id="327" r:id="rId28"/>
    <p:sldId id="328" r:id="rId29"/>
    <p:sldId id="317" r:id="rId30"/>
    <p:sldId id="318" r:id="rId3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prstClr val="red"/>
    </p:penClr>
  </p:showPr>
  <p:clrMru>
    <a:srgbClr val="627D77"/>
    <a:srgbClr val="7D9A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8944" autoAdjust="0"/>
  </p:normalViewPr>
  <p:slideViewPr>
    <p:cSldViewPr>
      <p:cViewPr>
        <p:scale>
          <a:sx n="100" d="100"/>
          <a:sy n="100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543E07-35D6-4B96-9B45-3A3E3521CD98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461E2-E045-44EA-A5C4-F2FE4F3E8B3C}" type="datetimeFigureOut">
              <a:rPr lang="en-CA" smtClean="0"/>
              <a:pPr/>
              <a:t>6/9/11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9F3BC-4B43-4C0A-A9BF-9EBFF4E9F7F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#1</a:t>
            </a:r>
            <a:r>
              <a:rPr lang="en-US" baseline="0" dirty="0" smtClean="0"/>
              <a:t> in Canada for most fog per year</a:t>
            </a:r>
          </a:p>
          <a:p>
            <a:r>
              <a:rPr lang="en-US" baseline="0" dirty="0" smtClean="0"/>
              <a:t>#2 in Canada for cloud cover (close second to Price Rupert)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Ash</a:t>
            </a:r>
          </a:p>
          <a:p>
            <a:endParaRPr lang="en-US" dirty="0" smtClean="0"/>
          </a:p>
          <a:p>
            <a:r>
              <a:rPr lang="en-US" dirty="0" smtClean="0"/>
              <a:t>*Recommendation</a:t>
            </a:r>
            <a:r>
              <a:rPr lang="en-US" baseline="0" dirty="0" smtClean="0"/>
              <a:t> was made to Memorial’s Information Management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026-C331-4C7B-94EF-C22533E76B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026-C331-4C7B-94EF-C22533E76B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 – Legal,</a:t>
            </a:r>
            <a:r>
              <a:rPr lang="en-US" baseline="0" dirty="0" smtClean="0"/>
              <a:t> Privacy, Communication</a:t>
            </a:r>
          </a:p>
          <a:p>
            <a:r>
              <a:rPr lang="en-US" baseline="0" dirty="0" smtClean="0"/>
              <a:t>Ash – Support, Technical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Albert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Students may opt-out of the pilot with full understanding of the fact their data may be stored in the U.S.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026-C331-4C7B-94EF-C22533E76B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Ash</a:t>
            </a:r>
          </a:p>
          <a:p>
            <a:endParaRPr lang="en-US" dirty="0" smtClean="0"/>
          </a:p>
          <a:p>
            <a:r>
              <a:rPr lang="en-US" dirty="0" smtClean="0"/>
              <a:t>There are a couple of</a:t>
            </a:r>
            <a:r>
              <a:rPr lang="en-US" baseline="0" dirty="0" smtClean="0"/>
              <a:t> ways to route mail when using Google Apps for Education.  The first two are classified as Dual Delivery in Google’s documentation.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Send all your mail to your on premise mail servers, and direct mail for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Send all of your mail to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and send anything that doesn’t match back to your on-premise mail servers.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Google is your only mail server, send all your mail to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23</a:t>
            </a:fld>
            <a:endParaRPr lang="en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Spam Filtering at Inbound MX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24</a:t>
            </a:fld>
            <a:endParaRPr lang="en-CA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Spam Filtering at Inbound MX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Spam Filtering at Inbound MX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026-C331-4C7B-94EF-C22533E76BD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shift to Information Technologies as utility-like services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 Essential Characteristics</a:t>
            </a:r>
          </a:p>
          <a:p>
            <a:r>
              <a:rPr lang="en-US" dirty="0" smtClean="0"/>
              <a:t>On-demand self-service</a:t>
            </a:r>
          </a:p>
          <a:p>
            <a:r>
              <a:rPr lang="en-US" dirty="0" smtClean="0"/>
              <a:t>Broad network access</a:t>
            </a:r>
          </a:p>
          <a:p>
            <a:r>
              <a:rPr lang="en-US" dirty="0" smtClean="0"/>
              <a:t>Resource pooling</a:t>
            </a:r>
          </a:p>
          <a:p>
            <a:r>
              <a:rPr lang="en-US" dirty="0" smtClean="0"/>
              <a:t>Rapid elasticity</a:t>
            </a:r>
          </a:p>
          <a:p>
            <a:r>
              <a:rPr lang="en-US" dirty="0" smtClean="0"/>
              <a:t>Measured Service</a:t>
            </a:r>
          </a:p>
          <a:p>
            <a:endParaRPr lang="en-US" dirty="0" smtClean="0"/>
          </a:p>
          <a:p>
            <a:r>
              <a:rPr lang="en-US" dirty="0" smtClean="0"/>
              <a:t>3 Service Models</a:t>
            </a:r>
          </a:p>
          <a:p>
            <a:r>
              <a:rPr lang="en-US" dirty="0" smtClean="0"/>
              <a:t>Cloud 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Cloud 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Cloud 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 Deployment</a:t>
            </a:r>
            <a:r>
              <a:rPr lang="en-US" baseline="0" dirty="0" smtClean="0"/>
              <a:t> Models</a:t>
            </a:r>
          </a:p>
          <a:p>
            <a:r>
              <a:rPr lang="en-US" dirty="0" smtClean="0"/>
              <a:t>Private cloud</a:t>
            </a:r>
          </a:p>
          <a:p>
            <a:r>
              <a:rPr lang="en-US" dirty="0" smtClean="0"/>
              <a:t>Community cloud</a:t>
            </a:r>
          </a:p>
          <a:p>
            <a:r>
              <a:rPr lang="en-US" dirty="0" smtClean="0"/>
              <a:t>Public cloud</a:t>
            </a:r>
          </a:p>
          <a:p>
            <a:r>
              <a:rPr lang="en-US" dirty="0" smtClean="0"/>
              <a:t>Hybrid cloud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</a:p>
          <a:p>
            <a:endParaRPr lang="en-US" dirty="0" smtClean="0"/>
          </a:p>
          <a:p>
            <a:r>
              <a:rPr lang="en-US" dirty="0" smtClean="0"/>
              <a:t>Apple’s ITunes U now has 800 Universities with over 300 million downloads</a:t>
            </a:r>
          </a:p>
          <a:p>
            <a:endParaRPr lang="en-US" dirty="0" smtClean="0"/>
          </a:p>
          <a:p>
            <a:r>
              <a:rPr lang="en-US" dirty="0" smtClean="0"/>
              <a:t>IBM and Microsoft recently announced  plans to offer free resources to individual researchers and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89642-144C-4E37-BBDA-D08B60E1F2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BC29-4537-41CB-8EB0-709B8AD4C7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F3BC-4B43-4C0A-A9BF-9EBFF4E9F7F1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Ash</a:t>
            </a:r>
          </a:p>
          <a:p>
            <a:endParaRPr lang="en-US" dirty="0" smtClean="0"/>
          </a:p>
          <a:p>
            <a:r>
              <a:rPr lang="en-US" dirty="0" smtClean="0"/>
              <a:t>Better service: Email,</a:t>
            </a:r>
            <a:r>
              <a:rPr lang="en-US" baseline="0" dirty="0" smtClean="0"/>
              <a:t> upwards of 10 </a:t>
            </a:r>
            <a:r>
              <a:rPr lang="en-US" baseline="0" dirty="0" err="1" smtClean="0"/>
              <a:t>gb</a:t>
            </a:r>
            <a:r>
              <a:rPr lang="en-US" baseline="0" dirty="0" smtClean="0"/>
              <a:t> storage, office and collaboration for free</a:t>
            </a:r>
          </a:p>
          <a:p>
            <a:r>
              <a:rPr lang="en-US" baseline="0" dirty="0" smtClean="0"/>
              <a:t>Flexibility: use and pay for what you need, increase resources as you need them</a:t>
            </a:r>
          </a:p>
          <a:p>
            <a:r>
              <a:rPr lang="en-US" baseline="0" dirty="0" smtClean="0"/>
              <a:t>Greater mobility: Resources designed for virtually any computing or mobile device</a:t>
            </a:r>
          </a:p>
          <a:p>
            <a:pPr defTabSz="914350"/>
            <a:r>
              <a:rPr lang="en-US" baseline="0" dirty="0" smtClean="0"/>
              <a:t>Allows: </a:t>
            </a:r>
            <a:r>
              <a:rPr lang="en-US" dirty="0" smtClean="0"/>
              <a:t>Staff could be free to concentrate on other pertinent issues and innovative projects.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89642-144C-4E37-BBDA-D08B60E1F2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</a:p>
          <a:p>
            <a:endParaRPr lang="en-US" dirty="0" smtClean="0"/>
          </a:p>
          <a:p>
            <a:r>
              <a:rPr lang="en-US" dirty="0" smtClean="0"/>
              <a:t>Privacy:</a:t>
            </a:r>
          </a:p>
          <a:p>
            <a:r>
              <a:rPr lang="en-US" dirty="0" smtClean="0"/>
              <a:t>-Contracts</a:t>
            </a:r>
            <a:r>
              <a:rPr lang="en-US" baseline="0" dirty="0" smtClean="0"/>
              <a:t> and agreements, consultation with departments and expertise, ongoing communications and education plans</a:t>
            </a:r>
          </a:p>
          <a:p>
            <a:r>
              <a:rPr lang="en-US" baseline="0" dirty="0" smtClean="0"/>
              <a:t>Ownership: Laws in place to protect, may be misconceptions about how private a service really is.</a:t>
            </a:r>
          </a:p>
          <a:p>
            <a:r>
              <a:rPr lang="en-US" baseline="0" dirty="0" smtClean="0"/>
              <a:t>E-discovery – concerns physical access (or lack of) for examination of incidents, etc.</a:t>
            </a:r>
          </a:p>
          <a:p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89642-144C-4E37-BBDA-D08B60E1F2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3550" y="1593850"/>
            <a:ext cx="8216900" cy="130175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550" y="3429000"/>
            <a:ext cx="8216900" cy="1752600"/>
          </a:xfrm>
        </p:spPr>
        <p:txBody>
          <a:bodyPr/>
          <a:lstStyle>
            <a:lvl1pPr marL="0" indent="0" algn="r">
              <a:buFontTx/>
              <a:buNone/>
              <a:defRPr b="0"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0" y="0"/>
            <a:ext cx="6015038" cy="12652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797"/>
              </a:cxn>
              <a:cxn ang="0">
                <a:pos x="187" y="797"/>
              </a:cxn>
              <a:cxn ang="0">
                <a:pos x="610" y="715"/>
              </a:cxn>
              <a:cxn ang="0">
                <a:pos x="1056" y="672"/>
              </a:cxn>
              <a:cxn ang="0">
                <a:pos x="1373" y="672"/>
              </a:cxn>
              <a:cxn ang="0">
                <a:pos x="2549" y="360"/>
              </a:cxn>
              <a:cxn ang="0">
                <a:pos x="2890" y="216"/>
              </a:cxn>
              <a:cxn ang="0">
                <a:pos x="4248" y="0"/>
              </a:cxn>
              <a:cxn ang="0">
                <a:pos x="0" y="5"/>
              </a:cxn>
            </a:cxnLst>
            <a:rect l="0" t="0" r="r" b="b"/>
            <a:pathLst>
              <a:path w="4248" h="797">
                <a:moveTo>
                  <a:pt x="0" y="5"/>
                </a:moveTo>
                <a:lnTo>
                  <a:pt x="0" y="797"/>
                </a:lnTo>
                <a:lnTo>
                  <a:pt x="187" y="797"/>
                </a:lnTo>
                <a:lnTo>
                  <a:pt x="610" y="715"/>
                </a:lnTo>
                <a:lnTo>
                  <a:pt x="1056" y="672"/>
                </a:lnTo>
                <a:lnTo>
                  <a:pt x="1373" y="672"/>
                </a:lnTo>
                <a:lnTo>
                  <a:pt x="2549" y="360"/>
                </a:lnTo>
                <a:lnTo>
                  <a:pt x="2890" y="216"/>
                </a:lnTo>
                <a:lnTo>
                  <a:pt x="4248" y="0"/>
                </a:lnTo>
                <a:lnTo>
                  <a:pt x="0" y="5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pic>
        <p:nvPicPr>
          <p:cNvPr id="17413" name="Picture 5" descr="PT Banner with logo 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5967413"/>
            <a:ext cx="9156700" cy="890587"/>
          </a:xfrm>
          <a:prstGeom prst="rect">
            <a:avLst/>
          </a:prstGeom>
          <a:noFill/>
        </p:spPr>
      </p:pic>
      <p:pic>
        <p:nvPicPr>
          <p:cNvPr id="17414" name="Picture 6" descr="MUN Logo RGB white 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6078538"/>
            <a:ext cx="10969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AC4E0-D1EA-49F3-9F98-EE529B661BD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6113" y="366713"/>
            <a:ext cx="1752600" cy="3595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550" y="366713"/>
            <a:ext cx="5110163" cy="3595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53227-B585-4473-94E8-0622BCF5F1C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2D3B1-AD08-4458-8621-B7E28A04C84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2B38-3C88-4B85-BC27-51FC6F758BC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443038"/>
            <a:ext cx="3430588" cy="2519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6538" y="1443038"/>
            <a:ext cx="3432175" cy="2519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2CCC5-21A2-4604-9A9C-42A48F531CD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F71E1-60DF-4244-8F12-B0414FDF4CD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9C601-C6EB-4FA2-A8A8-F6B077A96B1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603EE-0FF1-461C-9A62-F8C226CD7D8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81E5C-234A-41F7-A4CD-C7182FD9176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5DED4-8D19-422E-8148-D06CD05F35E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7D9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366713"/>
            <a:ext cx="7000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443038"/>
            <a:ext cx="70151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pic>
        <p:nvPicPr>
          <p:cNvPr id="16389" name="Picture 5" descr="PT 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2700" y="6181725"/>
            <a:ext cx="9156700" cy="67627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3550" y="5832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0563" y="58324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6850" y="5832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CF7D0FE-1BA6-4D1D-89B1-6035D962179C}" type="slidenum">
              <a:rPr lang="en-CA"/>
              <a:pPr/>
              <a:t>‹#›</a:t>
            </a:fld>
            <a:endParaRPr lang="en-CA"/>
          </a:p>
        </p:txBody>
      </p:sp>
      <p:pic>
        <p:nvPicPr>
          <p:cNvPr id="16393" name="Picture 9" descr="MUN Logo RGB white tex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0638" y="484188"/>
            <a:ext cx="10969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AEAEA"/>
        </a:buClr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AEAEA"/>
        </a:buClr>
        <a:buChar char="•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AEAEA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AEAEA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AEAEA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EAEA"/>
        </a:buClr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EAEA"/>
        </a:buClr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EAEA"/>
        </a:buClr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EAEA"/>
        </a:buClr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Norman.MEMORIAL\Local Settings\Temporary Internet Files\Content.IE5\903X6A2S\MC900437252[1].jpg"/>
          <p:cNvPicPr>
            <a:picLocks noChangeAspect="1" noChangeArrowheads="1"/>
          </p:cNvPicPr>
          <p:nvPr/>
        </p:nvPicPr>
        <p:blipFill>
          <a:blip r:embed="rId4" cstate="print"/>
          <a:srcRect t="71991" r="4116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534400" cy="1301750"/>
          </a:xfrm>
        </p:spPr>
        <p:txBody>
          <a:bodyPr/>
          <a:lstStyle/>
          <a:p>
            <a:r>
              <a:rPr lang="en-US" dirty="0" smtClean="0"/>
              <a:t>Out of the Fog and into the Cloud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8610600" cy="1752600"/>
          </a:xfrm>
        </p:spPr>
        <p:txBody>
          <a:bodyPr/>
          <a:lstStyle/>
          <a:p>
            <a:r>
              <a:rPr lang="en-US" sz="2800" dirty="0" smtClean="0"/>
              <a:t>Memorial University’s Cloud Computing Investigation</a:t>
            </a:r>
          </a:p>
          <a:p>
            <a:r>
              <a:rPr lang="en-US" sz="2400" dirty="0" smtClean="0"/>
              <a:t>June 7, 2011</a:t>
            </a:r>
            <a:endParaRPr lang="en-US" sz="2400" dirty="0"/>
          </a:p>
        </p:txBody>
      </p:sp>
      <p:pic>
        <p:nvPicPr>
          <p:cNvPr id="7" name="Picture 6" descr="mun_clou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52400"/>
            <a:ext cx="2438400" cy="1704975"/>
          </a:xfrm>
          <a:prstGeom prst="rect">
            <a:avLst/>
          </a:prstGeom>
        </p:spPr>
      </p:pic>
      <p:pic>
        <p:nvPicPr>
          <p:cNvPr id="6" name="Picture 5" descr="CANHEITNatu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3400" y="3352800"/>
            <a:ext cx="4332695" cy="334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Memorial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8200" y="1828800"/>
            <a:ext cx="10668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05200" y="1828800"/>
            <a:ext cx="10668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4495800"/>
            <a:ext cx="13716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Streaming Video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3505200" y="2438400"/>
            <a:ext cx="18288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Backups / Recovery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838200" y="2438400"/>
            <a:ext cx="22098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Centralized Authentication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838200" y="3124200"/>
            <a:ext cx="19812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Spam / Anti-Virus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38200" y="3810000"/>
            <a:ext cx="21336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Personal </a:t>
            </a:r>
            <a:r>
              <a:rPr lang="en-US" dirty="0" err="1" smtClean="0"/>
              <a:t>Webpages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505200" y="4495800"/>
            <a:ext cx="14478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Web Hosting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05200" y="3810000"/>
            <a:ext cx="12192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505200" y="3124200"/>
            <a:ext cx="1828800" cy="3048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Seasonal Applications</a:t>
            </a:r>
            <a:endParaRPr lang="en-US" sz="1400" dirty="0"/>
          </a:p>
        </p:txBody>
      </p:sp>
      <p:grpSp>
        <p:nvGrpSpPr>
          <p:cNvPr id="3" name="Group 24"/>
          <p:cNvGrpSpPr/>
          <p:nvPr/>
        </p:nvGrpSpPr>
        <p:grpSpPr>
          <a:xfrm>
            <a:off x="5943600" y="2438400"/>
            <a:ext cx="2590800" cy="2057400"/>
            <a:chOff x="2514600" y="2209800"/>
            <a:chExt cx="2590800" cy="2057400"/>
          </a:xfrm>
          <a:effectLst>
            <a:reflection stA="50000" endPos="75000" dist="12700" dir="5400000" sy="-100000" algn="bl" rotWithShape="0"/>
          </a:effectLst>
        </p:grpSpPr>
        <p:sp>
          <p:nvSpPr>
            <p:cNvPr id="18" name="Trapezoid 17"/>
            <p:cNvSpPr/>
            <p:nvPr/>
          </p:nvSpPr>
          <p:spPr>
            <a:xfrm>
              <a:off x="2514600" y="3733800"/>
              <a:ext cx="2590800" cy="533400"/>
            </a:xfrm>
            <a:prstGeom prst="trapezoid">
              <a:avLst>
                <a:gd name="adj" fmla="val 6309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dirty="0" smtClean="0"/>
                <a:t>Rationale</a:t>
              </a:r>
              <a:endParaRPr lang="en-US" dirty="0"/>
            </a:p>
          </p:txBody>
        </p:sp>
        <p:sp>
          <p:nvSpPr>
            <p:cNvPr id="21" name="Trapezoid 20"/>
            <p:cNvSpPr/>
            <p:nvPr/>
          </p:nvSpPr>
          <p:spPr>
            <a:xfrm>
              <a:off x="2895600" y="3124200"/>
              <a:ext cx="1828800" cy="533400"/>
            </a:xfrm>
            <a:prstGeom prst="trapezoid">
              <a:avLst>
                <a:gd name="adj" fmla="val 6309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dirty="0" smtClean="0"/>
                <a:t>Risk</a:t>
              </a:r>
              <a:endParaRPr lang="en-US" dirty="0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3276600" y="2209800"/>
              <a:ext cx="1066800" cy="838200"/>
            </a:xfrm>
            <a:prstGeom prst="trapezoid">
              <a:avLst>
                <a:gd name="adj" fmla="val 6309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Aft>
                  <a:spcPts val="600"/>
                </a:spcAft>
              </a:pPr>
              <a:r>
                <a:rPr lang="en-US" dirty="0" smtClean="0"/>
                <a:t>Cost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758825"/>
            <a:ext cx="7000875" cy="765175"/>
          </a:xfrm>
        </p:spPr>
        <p:txBody>
          <a:bodyPr/>
          <a:lstStyle/>
          <a:p>
            <a:r>
              <a:rPr lang="en-US" b="1" dirty="0" smtClean="0"/>
              <a:t>Canadian Institutions Using or Considering Cloud Email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7" name="Content Placeholder 6" descr="Institutions Consider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6023" y="1600200"/>
            <a:ext cx="8104577" cy="4038600"/>
          </a:xfrm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Source: Canadian Schools using or considering Cloud Email Carleton University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443038"/>
            <a:ext cx="7994650" cy="2519362"/>
          </a:xfrm>
        </p:spPr>
        <p:txBody>
          <a:bodyPr/>
          <a:lstStyle/>
          <a:p>
            <a:r>
              <a:rPr lang="en-CA" sz="2400" dirty="0" smtClean="0"/>
              <a:t>We evaluated both Microsoft’s </a:t>
            </a:r>
            <a:r>
              <a:rPr lang="en-CA" sz="2400" dirty="0" err="1" smtClean="0"/>
              <a:t>Live@edu</a:t>
            </a:r>
            <a:r>
              <a:rPr lang="en-CA" sz="2400" dirty="0" smtClean="0"/>
              <a:t> and Google apps for education</a:t>
            </a:r>
          </a:p>
          <a:p>
            <a:r>
              <a:rPr lang="en-US" sz="2400" dirty="0" smtClean="0"/>
              <a:t>Neither Google or Microsoft offered clear advantages</a:t>
            </a:r>
          </a:p>
          <a:p>
            <a:r>
              <a:rPr lang="en-US" sz="2400" dirty="0" smtClean="0"/>
              <a:t>Through assessment some functionality difference</a:t>
            </a:r>
          </a:p>
          <a:p>
            <a:r>
              <a:rPr lang="en-US" sz="2400" dirty="0" smtClean="0"/>
              <a:t>The C&amp;C “Cloud” team made a justified recommendation of Google in December 2010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443038"/>
            <a:ext cx="8147050" cy="2519362"/>
          </a:xfrm>
        </p:spPr>
        <p:txBody>
          <a:bodyPr/>
          <a:lstStyle/>
          <a:p>
            <a:pPr lvl="0"/>
            <a:r>
              <a:rPr lang="en-US" sz="2800" dirty="0" smtClean="0"/>
              <a:t>To gather student feedback on experience</a:t>
            </a:r>
          </a:p>
          <a:p>
            <a:r>
              <a:rPr lang="en-CA" sz="2800" dirty="0" smtClean="0"/>
              <a:t>Do sufficient benefits exist?</a:t>
            </a:r>
          </a:p>
          <a:p>
            <a:r>
              <a:rPr lang="en-CA" sz="2800" dirty="0" smtClean="0"/>
              <a:t>Are there technical and support impacts? </a:t>
            </a:r>
          </a:p>
          <a:p>
            <a:r>
              <a:rPr lang="en-CA" sz="2800" dirty="0" smtClean="0"/>
              <a:t>Are there any new risks?</a:t>
            </a:r>
          </a:p>
          <a:p>
            <a:r>
              <a:rPr lang="en-US" sz="2800" dirty="0" smtClean="0"/>
              <a:t>Develop a recommendation and plan for a broader based implementation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0" y="990600"/>
            <a:ext cx="9144000" cy="5181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nerdsinstereo.com/rambler/wp-content/uploads/2011/04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2971800" cy="15651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up to the Pilot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572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Privacy</a:t>
            </a:r>
          </a:p>
        </p:txBody>
      </p:sp>
      <p:pic>
        <p:nvPicPr>
          <p:cNvPr id="7" name="Picture 2" descr="http://nerdsinstereo.com/rambler/wp-content/uploads/2011/04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71600"/>
            <a:ext cx="2971800" cy="1565149"/>
          </a:xfrm>
          <a:prstGeom prst="rect">
            <a:avLst/>
          </a:prstGeom>
          <a:noFill/>
        </p:spPr>
      </p:pic>
      <p:pic>
        <p:nvPicPr>
          <p:cNvPr id="8" name="Picture 2" descr="http://nerdsinstereo.com/rambler/wp-content/uploads/2011/04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2971800" cy="1565149"/>
          </a:xfrm>
          <a:prstGeom prst="rect">
            <a:avLst/>
          </a:prstGeom>
          <a:noFill/>
        </p:spPr>
      </p:pic>
      <p:pic>
        <p:nvPicPr>
          <p:cNvPr id="9" name="Picture 2" descr="http://nerdsinstereo.com/rambler/wp-content/uploads/2011/04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59051"/>
            <a:ext cx="2971800" cy="1565149"/>
          </a:xfrm>
          <a:prstGeom prst="rect">
            <a:avLst/>
          </a:prstGeom>
          <a:noFill/>
        </p:spPr>
      </p:pic>
      <p:pic>
        <p:nvPicPr>
          <p:cNvPr id="10" name="Picture 2" descr="http://nerdsinstereo.com/rambler/wp-content/uploads/2011/04/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2971800" cy="15651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71600" y="4495800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Technical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7331" y="31358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4277" y="22214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9821" y="20690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Memorial’s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443038"/>
            <a:ext cx="8375650" cy="2519362"/>
          </a:xfrm>
        </p:spPr>
        <p:txBody>
          <a:bodyPr/>
          <a:lstStyle/>
          <a:p>
            <a:r>
              <a:rPr lang="en-US" sz="2800" dirty="0" smtClean="0"/>
              <a:t>Homogeneous group of collaborating students</a:t>
            </a:r>
          </a:p>
          <a:p>
            <a:r>
              <a:rPr lang="en-CA" sz="2800" dirty="0" smtClean="0"/>
              <a:t>Term 4 students in the Business Co-op program</a:t>
            </a:r>
            <a:endParaRPr lang="en-US" sz="2800" dirty="0" smtClean="0"/>
          </a:p>
          <a:p>
            <a:r>
              <a:rPr lang="en-US" sz="2800" dirty="0" smtClean="0"/>
              <a:t>Spring Semester (May to Aug, 2011)</a:t>
            </a:r>
          </a:p>
          <a:p>
            <a:r>
              <a:rPr lang="en-CA" sz="2800" dirty="0" smtClean="0"/>
              <a:t>159 students in the initial group – 1 opted out and several new students are eligible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Channel</a:t>
            </a:r>
            <a:endParaRPr lang="en-US" dirty="0"/>
          </a:p>
        </p:txBody>
      </p:sp>
      <p:pic>
        <p:nvPicPr>
          <p:cNvPr id="4" name="Content Placeholder 3" descr="Screen shot 2011-06-06 at 11.07.24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54" r="-154" b="6100"/>
          <a:stretch>
            <a:fillRect/>
          </a:stretch>
        </p:blipFill>
        <p:spPr>
          <a:xfrm>
            <a:off x="-299213" y="1295400"/>
            <a:ext cx="9666205" cy="4907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Memorial’s Pilot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600200"/>
          <a:ext cx="71628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438400"/>
                <a:gridCol w="1981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 Apps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mail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&gt; 7.5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200 – 400 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Calendar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r>
                        <a:rPr lang="en-US" baseline="0" dirty="0" smtClean="0"/>
                        <a:t> Creation/Collaboration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Messaging / Video chat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Protocols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IMAP, Google</a:t>
                      </a:r>
                      <a:r>
                        <a:rPr lang="en-US" baseline="0" dirty="0" smtClean="0"/>
                        <a:t> Sync, Outlook Connector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Modern, Full featured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Antiquated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/ Group Websites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Memorial Webmail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782" t="2752" r="1564" b="2752"/>
          <a:stretch>
            <a:fillRect/>
          </a:stretch>
        </p:blipFill>
        <p:spPr>
          <a:xfrm>
            <a:off x="-40200" y="1272839"/>
            <a:ext cx="9184200" cy="505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mail-Inbox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283400"/>
            <a:ext cx="9146543" cy="488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443038"/>
            <a:ext cx="8680450" cy="2519362"/>
          </a:xfrm>
        </p:spPr>
        <p:txBody>
          <a:bodyPr/>
          <a:lstStyle/>
          <a:p>
            <a:r>
              <a:rPr lang="en-US" dirty="0" smtClean="0"/>
              <a:t>Describe the “Cloud”</a:t>
            </a:r>
          </a:p>
          <a:p>
            <a:r>
              <a:rPr lang="en-US" dirty="0" smtClean="0"/>
              <a:t>What the cloud means for Higher Education</a:t>
            </a:r>
          </a:p>
          <a:p>
            <a:r>
              <a:rPr lang="en-US" dirty="0" smtClean="0"/>
              <a:t>Discuss Memorial’s Identified Cloud Opportunities</a:t>
            </a:r>
          </a:p>
          <a:p>
            <a:r>
              <a:rPr lang="en-US" dirty="0" smtClean="0"/>
              <a:t>Detail Memorial’s Google Apps for Education Pilot</a:t>
            </a:r>
          </a:p>
          <a:p>
            <a:r>
              <a:rPr lang="en-US" dirty="0" smtClean="0"/>
              <a:t>Discuss our next steps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366713"/>
            <a:ext cx="7308850" cy="765175"/>
          </a:xfrm>
        </p:spPr>
        <p:txBody>
          <a:bodyPr/>
          <a:lstStyle/>
          <a:p>
            <a:r>
              <a:rPr lang="en-US" dirty="0" smtClean="0"/>
              <a:t>Results – May 2</a:t>
            </a:r>
            <a:r>
              <a:rPr lang="en-US" baseline="30000" dirty="0" smtClean="0"/>
              <a:t>nd</a:t>
            </a:r>
            <a:r>
              <a:rPr lang="en-US" dirty="0" smtClean="0"/>
              <a:t> to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443038"/>
            <a:ext cx="7842250" cy="2900362"/>
          </a:xfrm>
        </p:spPr>
        <p:txBody>
          <a:bodyPr/>
          <a:lstStyle/>
          <a:p>
            <a:r>
              <a:rPr lang="en-CA" dirty="0" smtClean="0"/>
              <a:t>Minor conversion glitches</a:t>
            </a:r>
          </a:p>
          <a:p>
            <a:pPr lvl="1"/>
            <a:r>
              <a:rPr lang="en-CA" dirty="0" smtClean="0"/>
              <a:t>Access issues</a:t>
            </a:r>
          </a:p>
          <a:p>
            <a:pPr lvl="1"/>
            <a:r>
              <a:rPr lang="en-CA" dirty="0" smtClean="0"/>
              <a:t>Setting up mobile devices (</a:t>
            </a:r>
            <a:r>
              <a:rPr lang="en-CA" dirty="0" err="1" smtClean="0"/>
              <a:t>iPhones</a:t>
            </a:r>
            <a:r>
              <a:rPr lang="en-CA" dirty="0" smtClean="0"/>
              <a:t>, </a:t>
            </a:r>
            <a:r>
              <a:rPr lang="en-CA" dirty="0" err="1" smtClean="0"/>
              <a:t>Blackberrys</a:t>
            </a:r>
            <a:r>
              <a:rPr lang="en-CA" dirty="0" smtClean="0"/>
              <a:t> etc.)</a:t>
            </a:r>
          </a:p>
          <a:p>
            <a:pPr lvl="1">
              <a:buNone/>
            </a:pPr>
            <a:endParaRPr lang="en-CA" dirty="0" smtClean="0"/>
          </a:p>
          <a:p>
            <a:r>
              <a:rPr lang="en-US" sz="2800" dirty="0" smtClean="0"/>
              <a:t>“Pilot looks great! So far everyone seems to be enjoying the switch, and I've heard only good things : )”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443038"/>
            <a:ext cx="8223250" cy="2519362"/>
          </a:xfrm>
        </p:spPr>
        <p:txBody>
          <a:bodyPr/>
          <a:lstStyle/>
          <a:p>
            <a:pPr lvl="0"/>
            <a:r>
              <a:rPr lang="en-US" sz="2800" dirty="0" smtClean="0"/>
              <a:t>A comprehensive survey, delivered to participating students at the end of the pilot</a:t>
            </a:r>
          </a:p>
          <a:p>
            <a:r>
              <a:rPr lang="en-US" sz="2800" dirty="0" smtClean="0"/>
              <a:t>Focus group session(s) with pilot participants</a:t>
            </a:r>
          </a:p>
          <a:p>
            <a:pPr lvl="0"/>
            <a:r>
              <a:rPr lang="en-US" sz="2800" dirty="0" smtClean="0"/>
              <a:t>Assessment of technical integration</a:t>
            </a:r>
          </a:p>
          <a:p>
            <a:pPr lvl="0"/>
            <a:r>
              <a:rPr lang="en-US" sz="2800" dirty="0" smtClean="0"/>
              <a:t>Service desk statistics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366713"/>
            <a:ext cx="7842250" cy="765175"/>
          </a:xfrm>
        </p:spPr>
        <p:txBody>
          <a:bodyPr/>
          <a:lstStyle/>
          <a:p>
            <a:r>
              <a:rPr lang="en-US" dirty="0" smtClean="0"/>
              <a:t>Additional Areas of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Analyze Privacy and Security Issues</a:t>
            </a:r>
          </a:p>
          <a:p>
            <a:pPr lvl="0"/>
            <a:r>
              <a:rPr lang="en-US" sz="2800" dirty="0" smtClean="0"/>
              <a:t>Agreement and Contract Language</a:t>
            </a:r>
          </a:p>
          <a:p>
            <a:pPr lvl="0"/>
            <a:r>
              <a:rPr lang="en-US" sz="2800" dirty="0" smtClean="0"/>
              <a:t>University Policy</a:t>
            </a:r>
          </a:p>
          <a:p>
            <a:pPr lvl="0"/>
            <a:r>
              <a:rPr lang="en-US" sz="2800" dirty="0" smtClean="0"/>
              <a:t>Analyze peer outsourcing models and experience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print_wide.jpg" hidden="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</a:blip>
          <a:srcRect l="-37016" r="-37016"/>
          <a:stretch>
            <a:fillRect/>
          </a:stretch>
        </p:blipFill>
        <p:spPr>
          <a:xfrm>
            <a:off x="-5257800" y="0"/>
            <a:ext cx="19096100" cy="6858000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463550" y="1443038"/>
            <a:ext cx="70151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buSzTx/>
              <a:buFontTx/>
              <a:buChar char="•"/>
              <a:tabLst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+mn-lt"/>
              </a:rPr>
              <a:t>Mail Routing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Mail Protocols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Authentication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buSzTx/>
              <a:buFontTx/>
              <a:buChar char="•"/>
              <a:tabLst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+mn-lt"/>
              </a:rPr>
              <a:t>Integration with LDAP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print_wid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</a:blip>
          <a:srcRect l="-37016" r="-37016"/>
          <a:stretch>
            <a:fillRect/>
          </a:stretch>
        </p:blipFill>
        <p:spPr>
          <a:xfrm>
            <a:off x="-5029200" y="0"/>
            <a:ext cx="19096100" cy="6858000"/>
          </a:xfrm>
          <a:ln>
            <a:solidFill>
              <a:schemeClr val="tx1"/>
            </a:solidFill>
          </a:ln>
        </p:spPr>
      </p:pic>
      <p:cxnSp>
        <p:nvCxnSpPr>
          <p:cNvPr id="164" name="Straight Arrow Connector 163"/>
          <p:cNvCxnSpPr/>
          <p:nvPr/>
        </p:nvCxnSpPr>
        <p:spPr>
          <a:xfrm rot="10800000" flipV="1">
            <a:off x="3048000" y="1371600"/>
            <a:ext cx="45720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04800" y="1447800"/>
            <a:ext cx="1600200" cy="10668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5257800" y="2743200"/>
            <a:ext cx="1143000" cy="762000"/>
            <a:chOff x="3657600" y="3048000"/>
            <a:chExt cx="11430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3657600" y="3048000"/>
              <a:ext cx="9144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600" dirty="0" smtClean="0"/>
                <a:t>Cyrus</a:t>
              </a:r>
              <a:endParaRPr lang="en-US" sz="1600" dirty="0"/>
            </a:p>
          </p:txBody>
        </p:sp>
        <p:sp>
          <p:nvSpPr>
            <p:cNvPr id="14" name="Magnetic Disk 13"/>
            <p:cNvSpPr/>
            <p:nvPr/>
          </p:nvSpPr>
          <p:spPr>
            <a:xfrm>
              <a:off x="4343400" y="3276600"/>
              <a:ext cx="457200" cy="53340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2895600" y="167640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2971800" y="175260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/>
              <a:t>Outbound </a:t>
            </a:r>
          </a:p>
          <a:p>
            <a:pPr algn="ctr"/>
            <a:r>
              <a:rPr lang="en-US" sz="1200" dirty="0" smtClean="0"/>
              <a:t>MX</a:t>
            </a:r>
            <a:endParaRPr lang="en-US" sz="1200" dirty="0"/>
          </a:p>
        </p:txBody>
      </p:sp>
      <p:grpSp>
        <p:nvGrpSpPr>
          <p:cNvPr id="6" name="Group 26"/>
          <p:cNvGrpSpPr/>
          <p:nvPr/>
        </p:nvGrpSpPr>
        <p:grpSpPr>
          <a:xfrm>
            <a:off x="5257800" y="3581400"/>
            <a:ext cx="1143000" cy="762000"/>
            <a:chOff x="3657600" y="3048000"/>
            <a:chExt cx="1143000" cy="762000"/>
          </a:xfrm>
        </p:grpSpPr>
        <p:sp>
          <p:nvSpPr>
            <p:cNvPr id="28" name="Rounded Rectangle 27"/>
            <p:cNvSpPr/>
            <p:nvPr/>
          </p:nvSpPr>
          <p:spPr>
            <a:xfrm>
              <a:off x="3657600" y="3048000"/>
              <a:ext cx="9144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100" dirty="0" smtClean="0"/>
                <a:t>Exchange</a:t>
              </a:r>
              <a:endParaRPr lang="en-US" sz="1100" dirty="0"/>
            </a:p>
          </p:txBody>
        </p:sp>
        <p:sp>
          <p:nvSpPr>
            <p:cNvPr id="29" name="Magnetic Disk 28"/>
            <p:cNvSpPr/>
            <p:nvPr/>
          </p:nvSpPr>
          <p:spPr>
            <a:xfrm>
              <a:off x="4343400" y="3276600"/>
              <a:ext cx="457200" cy="53340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Hexagon 33"/>
          <p:cNvSpPr/>
          <p:nvPr/>
        </p:nvSpPr>
        <p:spPr>
          <a:xfrm>
            <a:off x="7010400" y="51054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Blackberry</a:t>
            </a:r>
            <a:endParaRPr lang="en-US" sz="1400" dirty="0"/>
          </a:p>
        </p:txBody>
      </p:sp>
      <p:sp>
        <p:nvSpPr>
          <p:cNvPr id="35" name="Hexagon 34"/>
          <p:cNvSpPr/>
          <p:nvPr/>
        </p:nvSpPr>
        <p:spPr>
          <a:xfrm>
            <a:off x="7010400" y="36195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Other Mobile </a:t>
            </a:r>
          </a:p>
          <a:p>
            <a:pPr algn="ctr"/>
            <a:r>
              <a:rPr lang="en-US" sz="1400" dirty="0" smtClean="0"/>
              <a:t>Devices</a:t>
            </a:r>
            <a:endParaRPr lang="en-US" sz="1400" dirty="0"/>
          </a:p>
        </p:txBody>
      </p:sp>
      <p:sp>
        <p:nvSpPr>
          <p:cNvPr id="37" name="Round Diagonal Corner Rectangle 36"/>
          <p:cNvSpPr/>
          <p:nvPr/>
        </p:nvSpPr>
        <p:spPr>
          <a:xfrm>
            <a:off x="1828800" y="303784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8" name="Round Diagonal Corner Rectangle 37"/>
          <p:cNvSpPr/>
          <p:nvPr/>
        </p:nvSpPr>
        <p:spPr>
          <a:xfrm>
            <a:off x="1905000" y="311404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9" name="Round Diagonal Corner Rectangle 38"/>
          <p:cNvSpPr/>
          <p:nvPr/>
        </p:nvSpPr>
        <p:spPr>
          <a:xfrm>
            <a:off x="1981200" y="319024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6" name="Round Diagonal Corner Rectangle 35"/>
          <p:cNvSpPr/>
          <p:nvPr/>
        </p:nvSpPr>
        <p:spPr>
          <a:xfrm>
            <a:off x="2057400" y="328676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Inbound</a:t>
            </a:r>
          </a:p>
          <a:p>
            <a:pPr algn="ctr"/>
            <a:r>
              <a:rPr lang="en-US" sz="1400" dirty="0" smtClean="0"/>
              <a:t>MX</a:t>
            </a:r>
            <a:endParaRPr lang="en-US" sz="1400" dirty="0"/>
          </a:p>
        </p:txBody>
      </p:sp>
      <p:sp>
        <p:nvSpPr>
          <p:cNvPr id="40" name="Diamond 39"/>
          <p:cNvSpPr/>
          <p:nvPr/>
        </p:nvSpPr>
        <p:spPr>
          <a:xfrm>
            <a:off x="5334000" y="5029200"/>
            <a:ext cx="762000" cy="68580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/>
              <a:t>BES</a:t>
            </a:r>
            <a:endParaRPr lang="en-US" sz="1600" dirty="0"/>
          </a:p>
        </p:txBody>
      </p:sp>
      <p:sp>
        <p:nvSpPr>
          <p:cNvPr id="41" name="Hexagon 40"/>
          <p:cNvSpPr/>
          <p:nvPr/>
        </p:nvSpPr>
        <p:spPr>
          <a:xfrm>
            <a:off x="7010400" y="21336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Horde</a:t>
            </a:r>
          </a:p>
          <a:p>
            <a:pPr algn="ctr"/>
            <a:r>
              <a:rPr lang="en-US" sz="1400" dirty="0" smtClean="0"/>
              <a:t>Webmail</a:t>
            </a:r>
            <a:endParaRPr lang="en-US" sz="1400" dirty="0"/>
          </a:p>
        </p:txBody>
      </p:sp>
      <p:sp>
        <p:nvSpPr>
          <p:cNvPr id="42" name="Hexagon 41"/>
          <p:cNvSpPr/>
          <p:nvPr/>
        </p:nvSpPr>
        <p:spPr>
          <a:xfrm>
            <a:off x="7010400" y="287655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Desktop</a:t>
            </a:r>
          </a:p>
          <a:p>
            <a:pPr algn="ctr"/>
            <a:r>
              <a:rPr lang="en-US" sz="1400" dirty="0" smtClean="0"/>
              <a:t>Clients</a:t>
            </a:r>
            <a:endParaRPr lang="en-US" sz="1400" dirty="0"/>
          </a:p>
        </p:txBody>
      </p:sp>
      <p:sp>
        <p:nvSpPr>
          <p:cNvPr id="57" name="Hexagon 56"/>
          <p:cNvSpPr/>
          <p:nvPr/>
        </p:nvSpPr>
        <p:spPr>
          <a:xfrm>
            <a:off x="7010400" y="436245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OWA</a:t>
            </a:r>
            <a:endParaRPr lang="en-US" sz="1400" dirty="0"/>
          </a:p>
        </p:txBody>
      </p:sp>
      <p:grpSp>
        <p:nvGrpSpPr>
          <p:cNvPr id="7" name="Group 152"/>
          <p:cNvGrpSpPr/>
          <p:nvPr/>
        </p:nvGrpSpPr>
        <p:grpSpPr>
          <a:xfrm>
            <a:off x="1447800" y="1905000"/>
            <a:ext cx="5410200" cy="3506788"/>
            <a:chOff x="1600200" y="1905000"/>
            <a:chExt cx="5410200" cy="3506788"/>
          </a:xfrm>
        </p:grpSpPr>
        <p:grpSp>
          <p:nvGrpSpPr>
            <p:cNvPr id="8" name="Group 147"/>
            <p:cNvGrpSpPr/>
            <p:nvPr/>
          </p:nvGrpSpPr>
          <p:grpSpPr>
            <a:xfrm>
              <a:off x="1600200" y="2057400"/>
              <a:ext cx="5410200" cy="3354388"/>
              <a:chOff x="1600200" y="2057400"/>
              <a:chExt cx="5410200" cy="3354388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6629400" y="3962400"/>
                <a:ext cx="38100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146"/>
              <p:cNvGrpSpPr/>
              <p:nvPr/>
            </p:nvGrpSpPr>
            <p:grpSpPr>
              <a:xfrm>
                <a:off x="1600200" y="2057400"/>
                <a:ext cx="5410200" cy="3354388"/>
                <a:chOff x="1600200" y="2057400"/>
                <a:chExt cx="5410200" cy="3354388"/>
              </a:xfrm>
            </p:grpSpPr>
            <p:cxnSp>
              <p:nvCxnSpPr>
                <p:cNvPr id="129" name="Straight Arrow Connector 128"/>
                <p:cNvCxnSpPr/>
                <p:nvPr/>
              </p:nvCxnSpPr>
              <p:spPr>
                <a:xfrm rot="10800000">
                  <a:off x="4114800" y="2209800"/>
                  <a:ext cx="1143000" cy="838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16200000" flipV="1">
                  <a:off x="4114800" y="2438400"/>
                  <a:ext cx="1143000" cy="1143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rot="10800000">
                  <a:off x="4114800" y="2057400"/>
                  <a:ext cx="1143000" cy="76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rot="16200000" flipH="1">
                  <a:off x="6629400" y="4343400"/>
                  <a:ext cx="3810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rot="5400000">
                  <a:off x="5563394" y="4647406"/>
                  <a:ext cx="6096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6324600" y="5410200"/>
                  <a:ext cx="6858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rot="16200000" flipH="1">
                  <a:off x="6553200" y="3352800"/>
                  <a:ext cx="5334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6629400" y="2514600"/>
                  <a:ext cx="381000" cy="3048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 rot="5400000" flipH="1" flipV="1">
                  <a:off x="6553200" y="3352800"/>
                  <a:ext cx="5334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rot="10800000">
                  <a:off x="6629400" y="3124200"/>
                  <a:ext cx="3810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3200400" y="3124200"/>
                  <a:ext cx="20574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112"/>
                <p:cNvGrpSpPr/>
                <p:nvPr/>
              </p:nvGrpSpPr>
              <p:grpSpPr>
                <a:xfrm>
                  <a:off x="5029200" y="3429000"/>
                  <a:ext cx="228600" cy="457200"/>
                  <a:chOff x="5029200" y="3429000"/>
                  <a:chExt cx="228600" cy="457200"/>
                </a:xfrm>
              </p:grpSpPr>
              <p:cxnSp>
                <p:nvCxnSpPr>
                  <p:cNvPr id="106" name="Elbow Connector 105"/>
                  <p:cNvCxnSpPr/>
                  <p:nvPr/>
                </p:nvCxnSpPr>
                <p:spPr>
                  <a:xfrm rot="5400000">
                    <a:off x="4991100" y="3467100"/>
                    <a:ext cx="304800" cy="228600"/>
                  </a:xfrm>
                  <a:prstGeom prst="bentConnector3">
                    <a:avLst>
                      <a:gd name="adj1" fmla="val 0"/>
                    </a:avLst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Elbow Connector 108"/>
                  <p:cNvCxnSpPr/>
                  <p:nvPr/>
                </p:nvCxnSpPr>
                <p:spPr>
                  <a:xfrm>
                    <a:off x="5029200" y="3733800"/>
                    <a:ext cx="228600" cy="152400"/>
                  </a:xfrm>
                  <a:prstGeom prst="bentConnector3">
                    <a:avLst>
                      <a:gd name="adj1" fmla="val 0"/>
                    </a:avLst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24"/>
                <p:cNvGrpSpPr/>
                <p:nvPr/>
              </p:nvGrpSpPr>
              <p:grpSpPr>
                <a:xfrm>
                  <a:off x="5029200" y="2286000"/>
                  <a:ext cx="228600" cy="609600"/>
                  <a:chOff x="5029200" y="2286000"/>
                  <a:chExt cx="228600" cy="609600"/>
                </a:xfrm>
              </p:grpSpPr>
              <p:cxnSp>
                <p:nvCxnSpPr>
                  <p:cNvPr id="120" name="Elbow Connector 119"/>
                  <p:cNvCxnSpPr/>
                  <p:nvPr/>
                </p:nvCxnSpPr>
                <p:spPr>
                  <a:xfrm rot="16200000" flipV="1">
                    <a:off x="4914900" y="2552700"/>
                    <a:ext cx="457200" cy="228600"/>
                  </a:xfrm>
                  <a:prstGeom prst="bentConnector3">
                    <a:avLst>
                      <a:gd name="adj1" fmla="val -1389"/>
                    </a:avLst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Elbow Connector 122"/>
                  <p:cNvCxnSpPr/>
                  <p:nvPr/>
                </p:nvCxnSpPr>
                <p:spPr>
                  <a:xfrm flipV="1">
                    <a:off x="5029200" y="2286000"/>
                    <a:ext cx="228600" cy="152400"/>
                  </a:xfrm>
                  <a:prstGeom prst="bentConnector3">
                    <a:avLst>
                      <a:gd name="adj1" fmla="val 0"/>
                    </a:avLst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Elbow Connector 136"/>
                <p:cNvCxnSpPr/>
                <p:nvPr/>
              </p:nvCxnSpPr>
              <p:spPr>
                <a:xfrm rot="5400000">
                  <a:off x="4267200" y="3429000"/>
                  <a:ext cx="1066800" cy="762000"/>
                </a:xfrm>
                <a:prstGeom prst="bentConnector3">
                  <a:avLst>
                    <a:gd name="adj1" fmla="val -1705"/>
                  </a:avLst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/>
                <p:nvPr/>
              </p:nvCxnSpPr>
              <p:spPr>
                <a:xfrm rot="16200000" flipH="1">
                  <a:off x="1562100" y="2552700"/>
                  <a:ext cx="4572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1" name="Straight Arrow Connector 150"/>
            <p:cNvCxnSpPr/>
            <p:nvPr/>
          </p:nvCxnSpPr>
          <p:spPr>
            <a:xfrm rot="10800000">
              <a:off x="2133600" y="19050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loud 21"/>
          <p:cNvSpPr/>
          <p:nvPr/>
        </p:nvSpPr>
        <p:spPr>
          <a:xfrm>
            <a:off x="3048000" y="4572000"/>
            <a:ext cx="1600200" cy="10668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/>
              <a:t>External</a:t>
            </a:r>
          </a:p>
          <a:p>
            <a:pPr algn="ctr"/>
            <a:r>
              <a:rPr lang="en-US" sz="1600" dirty="0" smtClean="0"/>
              <a:t>Affiliated Mail </a:t>
            </a:r>
          </a:p>
          <a:p>
            <a:pPr algn="ctr"/>
            <a:r>
              <a:rPr lang="en-US" sz="1600" dirty="0" smtClean="0"/>
              <a:t>Systems</a:t>
            </a:r>
          </a:p>
        </p:txBody>
      </p:sp>
      <p:grpSp>
        <p:nvGrpSpPr>
          <p:cNvPr id="12" name="Group 154"/>
          <p:cNvGrpSpPr/>
          <p:nvPr/>
        </p:nvGrpSpPr>
        <p:grpSpPr>
          <a:xfrm>
            <a:off x="7848600" y="1066800"/>
            <a:ext cx="1143000" cy="762000"/>
            <a:chOff x="3657600" y="3048000"/>
            <a:chExt cx="1143000" cy="762000"/>
          </a:xfrm>
        </p:grpSpPr>
        <p:sp>
          <p:nvSpPr>
            <p:cNvPr id="156" name="Rounded Rectangle 155"/>
            <p:cNvSpPr/>
            <p:nvPr/>
          </p:nvSpPr>
          <p:spPr>
            <a:xfrm>
              <a:off x="3657600" y="3048000"/>
              <a:ext cx="9144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100" dirty="0" smtClean="0"/>
                <a:t>Google</a:t>
              </a:r>
              <a:endParaRPr lang="en-US" sz="1100" dirty="0"/>
            </a:p>
          </p:txBody>
        </p:sp>
        <p:sp>
          <p:nvSpPr>
            <p:cNvPr id="157" name="Magnetic Disk 156"/>
            <p:cNvSpPr/>
            <p:nvPr/>
          </p:nvSpPr>
          <p:spPr>
            <a:xfrm>
              <a:off x="4343400" y="3276600"/>
              <a:ext cx="457200" cy="53340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1" name="Straight Arrow Connector 160"/>
          <p:cNvCxnSpPr/>
          <p:nvPr/>
        </p:nvCxnSpPr>
        <p:spPr>
          <a:xfrm flipV="1">
            <a:off x="6248400" y="1524000"/>
            <a:ext cx="1371600" cy="1219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257800" y="1905000"/>
            <a:ext cx="9144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err="1" smtClean="0"/>
              <a:t>ListServ</a:t>
            </a:r>
            <a:endParaRPr lang="en-US" sz="1400" dirty="0"/>
          </a:p>
        </p:txBody>
      </p:sp>
      <p:sp>
        <p:nvSpPr>
          <p:cNvPr id="171" name="Hexagon 170"/>
          <p:cNvSpPr/>
          <p:nvPr/>
        </p:nvSpPr>
        <p:spPr>
          <a:xfrm>
            <a:off x="7010400" y="57912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Gmail</a:t>
            </a:r>
            <a:endParaRPr lang="en-US" sz="1400" dirty="0"/>
          </a:p>
        </p:txBody>
      </p:sp>
      <p:sp>
        <p:nvSpPr>
          <p:cNvPr id="191" name="Title 1"/>
          <p:cNvSpPr txBox="1">
            <a:spLocks/>
          </p:cNvSpPr>
          <p:nvPr/>
        </p:nvSpPr>
        <p:spPr bwMode="auto">
          <a:xfrm>
            <a:off x="304800" y="5791200"/>
            <a:ext cx="6477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Memorial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Mail Systems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65"/>
          <p:cNvGrpSpPr/>
          <p:nvPr/>
        </p:nvGrpSpPr>
        <p:grpSpPr>
          <a:xfrm>
            <a:off x="8229600" y="1905000"/>
            <a:ext cx="228600" cy="4191000"/>
            <a:chOff x="8229600" y="1905000"/>
            <a:chExt cx="228600" cy="4191000"/>
          </a:xfrm>
        </p:grpSpPr>
        <p:cxnSp>
          <p:nvCxnSpPr>
            <p:cNvPr id="173" name="Elbow Connector 172"/>
            <p:cNvCxnSpPr/>
            <p:nvPr/>
          </p:nvCxnSpPr>
          <p:spPr>
            <a:xfrm rot="5400000" flipH="1" flipV="1">
              <a:off x="6248400" y="3886200"/>
              <a:ext cx="4191000" cy="228600"/>
            </a:xfrm>
            <a:prstGeom prst="bentConnector3">
              <a:avLst>
                <a:gd name="adj1" fmla="val 0"/>
              </a:avLst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>
              <a:off x="8229600" y="5334000"/>
              <a:ext cx="22860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8229600" y="3886200"/>
              <a:ext cx="22860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8229600" y="3124200"/>
              <a:ext cx="22860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print_wid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</a:blip>
          <a:srcRect l="-37016" r="-37016"/>
          <a:stretch>
            <a:fillRect/>
          </a:stretch>
        </p:blipFill>
        <p:spPr>
          <a:xfrm>
            <a:off x="-5181600" y="0"/>
            <a:ext cx="19096100" cy="6858000"/>
          </a:xfrm>
          <a:ln>
            <a:solidFill>
              <a:schemeClr val="tx1"/>
            </a:solidFill>
          </a:ln>
        </p:spPr>
      </p:pic>
      <p:cxnSp>
        <p:nvCxnSpPr>
          <p:cNvPr id="164" name="Straight Arrow Connector 163"/>
          <p:cNvCxnSpPr/>
          <p:nvPr/>
        </p:nvCxnSpPr>
        <p:spPr>
          <a:xfrm rot="10800000" flipV="1">
            <a:off x="3048000" y="1371600"/>
            <a:ext cx="45720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04800" y="1447800"/>
            <a:ext cx="1600200" cy="10668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5257800" y="2743200"/>
            <a:ext cx="1143000" cy="762000"/>
            <a:chOff x="3657600" y="3048000"/>
            <a:chExt cx="11430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3657600" y="3048000"/>
              <a:ext cx="9144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600" dirty="0" smtClean="0"/>
                <a:t>Cyrus</a:t>
              </a:r>
              <a:endParaRPr lang="en-US" sz="1600" dirty="0"/>
            </a:p>
          </p:txBody>
        </p:sp>
        <p:sp>
          <p:nvSpPr>
            <p:cNvPr id="14" name="Magnetic Disk 13"/>
            <p:cNvSpPr/>
            <p:nvPr/>
          </p:nvSpPr>
          <p:spPr>
            <a:xfrm>
              <a:off x="4343400" y="3276600"/>
              <a:ext cx="457200" cy="53340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2895600" y="167640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2971800" y="175260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/>
              <a:t>Outbound </a:t>
            </a:r>
          </a:p>
          <a:p>
            <a:pPr algn="ctr"/>
            <a:r>
              <a:rPr lang="en-US" sz="1200" dirty="0" smtClean="0"/>
              <a:t>MX</a:t>
            </a:r>
            <a:endParaRPr lang="en-US" sz="1200" dirty="0"/>
          </a:p>
        </p:txBody>
      </p:sp>
      <p:grpSp>
        <p:nvGrpSpPr>
          <p:cNvPr id="6" name="Group 26"/>
          <p:cNvGrpSpPr/>
          <p:nvPr/>
        </p:nvGrpSpPr>
        <p:grpSpPr>
          <a:xfrm>
            <a:off x="5257800" y="3581400"/>
            <a:ext cx="1143000" cy="762000"/>
            <a:chOff x="3657600" y="3048000"/>
            <a:chExt cx="1143000" cy="762000"/>
          </a:xfrm>
        </p:grpSpPr>
        <p:sp>
          <p:nvSpPr>
            <p:cNvPr id="28" name="Rounded Rectangle 27"/>
            <p:cNvSpPr/>
            <p:nvPr/>
          </p:nvSpPr>
          <p:spPr>
            <a:xfrm>
              <a:off x="3657600" y="3048000"/>
              <a:ext cx="9144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100" dirty="0" smtClean="0"/>
                <a:t>Exchange</a:t>
              </a:r>
              <a:endParaRPr lang="en-US" sz="1100" dirty="0"/>
            </a:p>
          </p:txBody>
        </p:sp>
        <p:sp>
          <p:nvSpPr>
            <p:cNvPr id="29" name="Magnetic Disk 28"/>
            <p:cNvSpPr/>
            <p:nvPr/>
          </p:nvSpPr>
          <p:spPr>
            <a:xfrm>
              <a:off x="4343400" y="3276600"/>
              <a:ext cx="457200" cy="53340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Hexagon 33"/>
          <p:cNvSpPr/>
          <p:nvPr/>
        </p:nvSpPr>
        <p:spPr>
          <a:xfrm>
            <a:off x="7010400" y="51054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Blackberry</a:t>
            </a:r>
            <a:endParaRPr lang="en-US" sz="1400" dirty="0"/>
          </a:p>
        </p:txBody>
      </p:sp>
      <p:sp>
        <p:nvSpPr>
          <p:cNvPr id="35" name="Hexagon 34"/>
          <p:cNvSpPr/>
          <p:nvPr/>
        </p:nvSpPr>
        <p:spPr>
          <a:xfrm>
            <a:off x="7010400" y="36195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Other Mobile </a:t>
            </a:r>
          </a:p>
          <a:p>
            <a:pPr algn="ctr"/>
            <a:r>
              <a:rPr lang="en-US" sz="1400" dirty="0" smtClean="0"/>
              <a:t>Devices</a:t>
            </a:r>
            <a:endParaRPr lang="en-US" sz="1400" dirty="0"/>
          </a:p>
        </p:txBody>
      </p:sp>
      <p:sp>
        <p:nvSpPr>
          <p:cNvPr id="37" name="Round Diagonal Corner Rectangle 36"/>
          <p:cNvSpPr/>
          <p:nvPr/>
        </p:nvSpPr>
        <p:spPr>
          <a:xfrm>
            <a:off x="1828800" y="303784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8" name="Round Diagonal Corner Rectangle 37"/>
          <p:cNvSpPr/>
          <p:nvPr/>
        </p:nvSpPr>
        <p:spPr>
          <a:xfrm>
            <a:off x="1905000" y="311404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9" name="Round Diagonal Corner Rectangle 38"/>
          <p:cNvSpPr/>
          <p:nvPr/>
        </p:nvSpPr>
        <p:spPr>
          <a:xfrm>
            <a:off x="1981200" y="319024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6" name="Round Diagonal Corner Rectangle 35"/>
          <p:cNvSpPr/>
          <p:nvPr/>
        </p:nvSpPr>
        <p:spPr>
          <a:xfrm>
            <a:off x="2057400" y="328676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Inbound</a:t>
            </a:r>
          </a:p>
          <a:p>
            <a:pPr algn="ctr"/>
            <a:r>
              <a:rPr lang="en-US" sz="1400" dirty="0" smtClean="0"/>
              <a:t>MX</a:t>
            </a:r>
            <a:endParaRPr lang="en-US" sz="1400" dirty="0"/>
          </a:p>
        </p:txBody>
      </p:sp>
      <p:sp>
        <p:nvSpPr>
          <p:cNvPr id="40" name="Diamond 39"/>
          <p:cNvSpPr/>
          <p:nvPr/>
        </p:nvSpPr>
        <p:spPr>
          <a:xfrm>
            <a:off x="5334000" y="5029200"/>
            <a:ext cx="762000" cy="68580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/>
              <a:t>BES</a:t>
            </a:r>
            <a:endParaRPr lang="en-US" sz="1600" dirty="0"/>
          </a:p>
        </p:txBody>
      </p:sp>
      <p:sp>
        <p:nvSpPr>
          <p:cNvPr id="41" name="Hexagon 40"/>
          <p:cNvSpPr/>
          <p:nvPr/>
        </p:nvSpPr>
        <p:spPr>
          <a:xfrm>
            <a:off x="7010400" y="21336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Horde</a:t>
            </a:r>
          </a:p>
          <a:p>
            <a:pPr algn="ctr"/>
            <a:r>
              <a:rPr lang="en-US" sz="1400" dirty="0" smtClean="0"/>
              <a:t>Webmail</a:t>
            </a:r>
            <a:endParaRPr lang="en-US" sz="1400" dirty="0"/>
          </a:p>
        </p:txBody>
      </p:sp>
      <p:sp>
        <p:nvSpPr>
          <p:cNvPr id="42" name="Hexagon 41"/>
          <p:cNvSpPr/>
          <p:nvPr/>
        </p:nvSpPr>
        <p:spPr>
          <a:xfrm>
            <a:off x="7010400" y="287655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Desktop</a:t>
            </a:r>
          </a:p>
          <a:p>
            <a:pPr algn="ctr"/>
            <a:r>
              <a:rPr lang="en-US" sz="1400" dirty="0" smtClean="0"/>
              <a:t>Clients</a:t>
            </a:r>
            <a:endParaRPr lang="en-US" sz="1400" dirty="0"/>
          </a:p>
        </p:txBody>
      </p:sp>
      <p:sp>
        <p:nvSpPr>
          <p:cNvPr id="57" name="Hexagon 56"/>
          <p:cNvSpPr/>
          <p:nvPr/>
        </p:nvSpPr>
        <p:spPr>
          <a:xfrm>
            <a:off x="7010400" y="436245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OWA</a:t>
            </a:r>
            <a:endParaRPr lang="en-US" sz="1400" dirty="0"/>
          </a:p>
        </p:txBody>
      </p:sp>
      <p:grpSp>
        <p:nvGrpSpPr>
          <p:cNvPr id="7" name="Group 152"/>
          <p:cNvGrpSpPr/>
          <p:nvPr/>
        </p:nvGrpSpPr>
        <p:grpSpPr>
          <a:xfrm>
            <a:off x="1447800" y="1905000"/>
            <a:ext cx="5410200" cy="3506788"/>
            <a:chOff x="1600200" y="1905000"/>
            <a:chExt cx="5410200" cy="3506788"/>
          </a:xfrm>
        </p:grpSpPr>
        <p:grpSp>
          <p:nvGrpSpPr>
            <p:cNvPr id="8" name="Group 147"/>
            <p:cNvGrpSpPr/>
            <p:nvPr/>
          </p:nvGrpSpPr>
          <p:grpSpPr>
            <a:xfrm>
              <a:off x="1600200" y="2057400"/>
              <a:ext cx="5410200" cy="3354388"/>
              <a:chOff x="1600200" y="2057400"/>
              <a:chExt cx="5410200" cy="3354388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6629400" y="3962400"/>
                <a:ext cx="38100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146"/>
              <p:cNvGrpSpPr/>
              <p:nvPr/>
            </p:nvGrpSpPr>
            <p:grpSpPr>
              <a:xfrm>
                <a:off x="1600200" y="2057400"/>
                <a:ext cx="5410200" cy="3354388"/>
                <a:chOff x="1600200" y="2057400"/>
                <a:chExt cx="5410200" cy="3354388"/>
              </a:xfrm>
            </p:grpSpPr>
            <p:cxnSp>
              <p:nvCxnSpPr>
                <p:cNvPr id="129" name="Straight Arrow Connector 128"/>
                <p:cNvCxnSpPr/>
                <p:nvPr/>
              </p:nvCxnSpPr>
              <p:spPr>
                <a:xfrm rot="10800000">
                  <a:off x="4114800" y="2209800"/>
                  <a:ext cx="1143000" cy="838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16200000" flipV="1">
                  <a:off x="4114800" y="2438400"/>
                  <a:ext cx="1143000" cy="1143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rot="10800000">
                  <a:off x="4114800" y="2057400"/>
                  <a:ext cx="1143000" cy="76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rot="16200000" flipH="1">
                  <a:off x="6629400" y="4343400"/>
                  <a:ext cx="3810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rot="5400000">
                  <a:off x="5563394" y="4647406"/>
                  <a:ext cx="6096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6324600" y="5410200"/>
                  <a:ext cx="6858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rot="16200000" flipH="1">
                  <a:off x="6553200" y="3352800"/>
                  <a:ext cx="5334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6629400" y="2514600"/>
                  <a:ext cx="381000" cy="3048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 rot="5400000" flipH="1" flipV="1">
                  <a:off x="6553200" y="3352800"/>
                  <a:ext cx="5334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rot="10800000">
                  <a:off x="6629400" y="3124200"/>
                  <a:ext cx="3810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3200400" y="3124200"/>
                  <a:ext cx="20574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112"/>
                <p:cNvGrpSpPr/>
                <p:nvPr/>
              </p:nvGrpSpPr>
              <p:grpSpPr>
                <a:xfrm>
                  <a:off x="5029200" y="3429000"/>
                  <a:ext cx="228600" cy="457200"/>
                  <a:chOff x="5029200" y="3429000"/>
                  <a:chExt cx="228600" cy="457200"/>
                </a:xfrm>
              </p:grpSpPr>
              <p:cxnSp>
                <p:nvCxnSpPr>
                  <p:cNvPr id="106" name="Elbow Connector 105"/>
                  <p:cNvCxnSpPr/>
                  <p:nvPr/>
                </p:nvCxnSpPr>
                <p:spPr>
                  <a:xfrm rot="5400000">
                    <a:off x="4991100" y="3467100"/>
                    <a:ext cx="304800" cy="228600"/>
                  </a:xfrm>
                  <a:prstGeom prst="bentConnector3">
                    <a:avLst>
                      <a:gd name="adj1" fmla="val 0"/>
                    </a:avLst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Elbow Connector 108"/>
                  <p:cNvCxnSpPr/>
                  <p:nvPr/>
                </p:nvCxnSpPr>
                <p:spPr>
                  <a:xfrm>
                    <a:off x="5029200" y="3733800"/>
                    <a:ext cx="228600" cy="152400"/>
                  </a:xfrm>
                  <a:prstGeom prst="bentConnector3">
                    <a:avLst>
                      <a:gd name="adj1" fmla="val 0"/>
                    </a:avLst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24"/>
                <p:cNvGrpSpPr/>
                <p:nvPr/>
              </p:nvGrpSpPr>
              <p:grpSpPr>
                <a:xfrm>
                  <a:off x="5029200" y="2286000"/>
                  <a:ext cx="228600" cy="609600"/>
                  <a:chOff x="5029200" y="2286000"/>
                  <a:chExt cx="228600" cy="609600"/>
                </a:xfrm>
              </p:grpSpPr>
              <p:cxnSp>
                <p:nvCxnSpPr>
                  <p:cNvPr id="120" name="Elbow Connector 119"/>
                  <p:cNvCxnSpPr/>
                  <p:nvPr/>
                </p:nvCxnSpPr>
                <p:spPr>
                  <a:xfrm rot="16200000" flipV="1">
                    <a:off x="4914900" y="2552700"/>
                    <a:ext cx="457200" cy="228600"/>
                  </a:xfrm>
                  <a:prstGeom prst="bentConnector3">
                    <a:avLst>
                      <a:gd name="adj1" fmla="val -1389"/>
                    </a:avLst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Elbow Connector 122"/>
                  <p:cNvCxnSpPr/>
                  <p:nvPr/>
                </p:nvCxnSpPr>
                <p:spPr>
                  <a:xfrm flipV="1">
                    <a:off x="5029200" y="2286000"/>
                    <a:ext cx="228600" cy="152400"/>
                  </a:xfrm>
                  <a:prstGeom prst="bentConnector3">
                    <a:avLst>
                      <a:gd name="adj1" fmla="val 0"/>
                    </a:avLst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Elbow Connector 136"/>
                <p:cNvCxnSpPr/>
                <p:nvPr/>
              </p:nvCxnSpPr>
              <p:spPr>
                <a:xfrm rot="5400000">
                  <a:off x="4267200" y="3429000"/>
                  <a:ext cx="1066800" cy="762000"/>
                </a:xfrm>
                <a:prstGeom prst="bentConnector3">
                  <a:avLst>
                    <a:gd name="adj1" fmla="val -1705"/>
                  </a:avLst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/>
                <p:nvPr/>
              </p:nvCxnSpPr>
              <p:spPr>
                <a:xfrm rot="16200000" flipH="1">
                  <a:off x="1562100" y="2552700"/>
                  <a:ext cx="4572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1" name="Straight Arrow Connector 150"/>
            <p:cNvCxnSpPr/>
            <p:nvPr/>
          </p:nvCxnSpPr>
          <p:spPr>
            <a:xfrm rot="10800000">
              <a:off x="2133600" y="19050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loud 21"/>
          <p:cNvSpPr/>
          <p:nvPr/>
        </p:nvSpPr>
        <p:spPr>
          <a:xfrm>
            <a:off x="3048000" y="4572000"/>
            <a:ext cx="1600200" cy="10668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/>
              <a:t>External</a:t>
            </a:r>
          </a:p>
          <a:p>
            <a:pPr algn="ctr"/>
            <a:r>
              <a:rPr lang="en-US" sz="1600" dirty="0" smtClean="0"/>
              <a:t>Affiliated Mail </a:t>
            </a:r>
          </a:p>
          <a:p>
            <a:pPr algn="ctr"/>
            <a:r>
              <a:rPr lang="en-US" sz="1600" dirty="0" smtClean="0"/>
              <a:t>Systems</a:t>
            </a:r>
          </a:p>
        </p:txBody>
      </p:sp>
      <p:grpSp>
        <p:nvGrpSpPr>
          <p:cNvPr id="12" name="Group 154"/>
          <p:cNvGrpSpPr/>
          <p:nvPr/>
        </p:nvGrpSpPr>
        <p:grpSpPr>
          <a:xfrm>
            <a:off x="7848600" y="1066800"/>
            <a:ext cx="1143000" cy="762000"/>
            <a:chOff x="3657600" y="3048000"/>
            <a:chExt cx="1143000" cy="762000"/>
          </a:xfrm>
        </p:grpSpPr>
        <p:sp>
          <p:nvSpPr>
            <p:cNvPr id="156" name="Rounded Rectangle 155"/>
            <p:cNvSpPr/>
            <p:nvPr/>
          </p:nvSpPr>
          <p:spPr>
            <a:xfrm>
              <a:off x="3657600" y="3048000"/>
              <a:ext cx="9144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100" dirty="0" smtClean="0"/>
                <a:t>Google</a:t>
              </a:r>
              <a:endParaRPr lang="en-US" sz="1100" dirty="0"/>
            </a:p>
          </p:txBody>
        </p:sp>
        <p:sp>
          <p:nvSpPr>
            <p:cNvPr id="157" name="Magnetic Disk 156"/>
            <p:cNvSpPr/>
            <p:nvPr/>
          </p:nvSpPr>
          <p:spPr>
            <a:xfrm>
              <a:off x="4343400" y="3276600"/>
              <a:ext cx="457200" cy="53340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1" name="Straight Arrow Connector 160"/>
          <p:cNvCxnSpPr/>
          <p:nvPr/>
        </p:nvCxnSpPr>
        <p:spPr>
          <a:xfrm flipV="1">
            <a:off x="6248400" y="1524000"/>
            <a:ext cx="1371600" cy="1219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257800" y="1905000"/>
            <a:ext cx="9144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err="1" smtClean="0"/>
              <a:t>ListServ</a:t>
            </a:r>
            <a:endParaRPr lang="en-US" sz="1400" dirty="0"/>
          </a:p>
        </p:txBody>
      </p:sp>
      <p:sp>
        <p:nvSpPr>
          <p:cNvPr id="171" name="Hexagon 170"/>
          <p:cNvSpPr/>
          <p:nvPr/>
        </p:nvSpPr>
        <p:spPr>
          <a:xfrm>
            <a:off x="7010400" y="57912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Gmail</a:t>
            </a:r>
            <a:endParaRPr lang="en-US" sz="1400" dirty="0"/>
          </a:p>
        </p:txBody>
      </p:sp>
      <p:sp>
        <p:nvSpPr>
          <p:cNvPr id="191" name="Title 1"/>
          <p:cNvSpPr txBox="1">
            <a:spLocks/>
          </p:cNvSpPr>
          <p:nvPr/>
        </p:nvSpPr>
        <p:spPr bwMode="auto">
          <a:xfrm>
            <a:off x="304800" y="5791200"/>
            <a:ext cx="7086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Mail Routing to Google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" name="Picture 57" descr="k-mail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00200"/>
            <a:ext cx="685800" cy="685800"/>
          </a:xfrm>
          <a:prstGeom prst="rect">
            <a:avLst/>
          </a:prstGeom>
        </p:spPr>
      </p:pic>
      <p:grpSp>
        <p:nvGrpSpPr>
          <p:cNvPr id="72" name="Group 65"/>
          <p:cNvGrpSpPr/>
          <p:nvPr/>
        </p:nvGrpSpPr>
        <p:grpSpPr>
          <a:xfrm>
            <a:off x="8229600" y="1905000"/>
            <a:ext cx="228600" cy="4191000"/>
            <a:chOff x="8229600" y="1905000"/>
            <a:chExt cx="228600" cy="4191000"/>
          </a:xfrm>
        </p:grpSpPr>
        <p:cxnSp>
          <p:nvCxnSpPr>
            <p:cNvPr id="73" name="Elbow Connector 72"/>
            <p:cNvCxnSpPr/>
            <p:nvPr/>
          </p:nvCxnSpPr>
          <p:spPr>
            <a:xfrm rot="5400000" flipH="1" flipV="1">
              <a:off x="6248400" y="3886200"/>
              <a:ext cx="4191000" cy="228600"/>
            </a:xfrm>
            <a:prstGeom prst="bentConnector3">
              <a:avLst>
                <a:gd name="adj1" fmla="val 0"/>
              </a:avLst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>
              <a:off x="8229600" y="5408611"/>
              <a:ext cx="22860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>
              <a:off x="8229600" y="3886200"/>
              <a:ext cx="22860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>
              <a:off x="8229600" y="3124200"/>
              <a:ext cx="22860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3559 0.07986 L 0.07674 0.14653 L 0.13559 0.22222 " pathEditMode="relative" ptsTypes="AA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9 0.22222 L 0.21216 0.17199 L 0.43664 0.17199 L 0.5033 0.17037 " pathEditMode="relative" ptsTypes="AA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3 0.17037 L 0.56337 0.11713 L 0.71233 -0.05926 L 0.78455 -0.06667 L 0.84011 -0.05324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print_wid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</a:blip>
          <a:srcRect l="-37016" r="-37016"/>
          <a:stretch>
            <a:fillRect/>
          </a:stretch>
        </p:blipFill>
        <p:spPr>
          <a:xfrm>
            <a:off x="-5181600" y="0"/>
            <a:ext cx="19096100" cy="6858000"/>
          </a:xfrm>
          <a:ln>
            <a:solidFill>
              <a:schemeClr val="tx1"/>
            </a:solidFill>
          </a:ln>
        </p:spPr>
      </p:pic>
      <p:cxnSp>
        <p:nvCxnSpPr>
          <p:cNvPr id="164" name="Straight Arrow Connector 163"/>
          <p:cNvCxnSpPr/>
          <p:nvPr/>
        </p:nvCxnSpPr>
        <p:spPr>
          <a:xfrm rot="10800000" flipV="1">
            <a:off x="3048000" y="1371600"/>
            <a:ext cx="45720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04800" y="1447800"/>
            <a:ext cx="1600200" cy="10668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5257800" y="2743200"/>
            <a:ext cx="1143000" cy="762000"/>
            <a:chOff x="3657600" y="3048000"/>
            <a:chExt cx="11430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3657600" y="3048000"/>
              <a:ext cx="9144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600" dirty="0" smtClean="0"/>
                <a:t>Cyrus</a:t>
              </a:r>
              <a:endParaRPr lang="en-US" sz="1600" dirty="0"/>
            </a:p>
          </p:txBody>
        </p:sp>
        <p:sp>
          <p:nvSpPr>
            <p:cNvPr id="14" name="Magnetic Disk 13"/>
            <p:cNvSpPr/>
            <p:nvPr/>
          </p:nvSpPr>
          <p:spPr>
            <a:xfrm>
              <a:off x="4343400" y="3276600"/>
              <a:ext cx="457200" cy="53340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2895600" y="167640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2971800" y="175260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/>
              <a:t>Outbound </a:t>
            </a:r>
          </a:p>
          <a:p>
            <a:pPr algn="ctr"/>
            <a:r>
              <a:rPr lang="en-US" sz="1200" dirty="0" smtClean="0"/>
              <a:t>MX</a:t>
            </a:r>
            <a:endParaRPr lang="en-US" sz="1200" dirty="0"/>
          </a:p>
        </p:txBody>
      </p:sp>
      <p:grpSp>
        <p:nvGrpSpPr>
          <p:cNvPr id="6" name="Group 26"/>
          <p:cNvGrpSpPr/>
          <p:nvPr/>
        </p:nvGrpSpPr>
        <p:grpSpPr>
          <a:xfrm>
            <a:off x="5257800" y="3581400"/>
            <a:ext cx="1143000" cy="762000"/>
            <a:chOff x="3657600" y="3048000"/>
            <a:chExt cx="1143000" cy="762000"/>
          </a:xfrm>
        </p:grpSpPr>
        <p:sp>
          <p:nvSpPr>
            <p:cNvPr id="28" name="Rounded Rectangle 27"/>
            <p:cNvSpPr/>
            <p:nvPr/>
          </p:nvSpPr>
          <p:spPr>
            <a:xfrm>
              <a:off x="3657600" y="3048000"/>
              <a:ext cx="9144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100" dirty="0" smtClean="0"/>
                <a:t>Exchange</a:t>
              </a:r>
              <a:endParaRPr lang="en-US" sz="1100" dirty="0"/>
            </a:p>
          </p:txBody>
        </p:sp>
        <p:sp>
          <p:nvSpPr>
            <p:cNvPr id="29" name="Magnetic Disk 28"/>
            <p:cNvSpPr/>
            <p:nvPr/>
          </p:nvSpPr>
          <p:spPr>
            <a:xfrm>
              <a:off x="4343400" y="3276600"/>
              <a:ext cx="457200" cy="53340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Hexagon 33"/>
          <p:cNvSpPr/>
          <p:nvPr/>
        </p:nvSpPr>
        <p:spPr>
          <a:xfrm>
            <a:off x="7010400" y="51054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Blackberry</a:t>
            </a:r>
            <a:endParaRPr lang="en-US" sz="1400" dirty="0"/>
          </a:p>
        </p:txBody>
      </p:sp>
      <p:sp>
        <p:nvSpPr>
          <p:cNvPr id="35" name="Hexagon 34"/>
          <p:cNvSpPr/>
          <p:nvPr/>
        </p:nvSpPr>
        <p:spPr>
          <a:xfrm>
            <a:off x="7010400" y="36195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Other Mobile </a:t>
            </a:r>
          </a:p>
          <a:p>
            <a:pPr algn="ctr"/>
            <a:r>
              <a:rPr lang="en-US" sz="1400" dirty="0" smtClean="0"/>
              <a:t>Devices</a:t>
            </a:r>
            <a:endParaRPr lang="en-US" sz="1400" dirty="0"/>
          </a:p>
        </p:txBody>
      </p:sp>
      <p:sp>
        <p:nvSpPr>
          <p:cNvPr id="37" name="Round Diagonal Corner Rectangle 36"/>
          <p:cNvSpPr/>
          <p:nvPr/>
        </p:nvSpPr>
        <p:spPr>
          <a:xfrm>
            <a:off x="1828800" y="303784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8" name="Round Diagonal Corner Rectangle 37"/>
          <p:cNvSpPr/>
          <p:nvPr/>
        </p:nvSpPr>
        <p:spPr>
          <a:xfrm>
            <a:off x="1905000" y="311404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9" name="Round Diagonal Corner Rectangle 38"/>
          <p:cNvSpPr/>
          <p:nvPr/>
        </p:nvSpPr>
        <p:spPr>
          <a:xfrm>
            <a:off x="1981200" y="319024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6" name="Round Diagonal Corner Rectangle 35"/>
          <p:cNvSpPr/>
          <p:nvPr/>
        </p:nvSpPr>
        <p:spPr>
          <a:xfrm>
            <a:off x="2057400" y="3286760"/>
            <a:ext cx="838200" cy="5334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Inbound</a:t>
            </a:r>
          </a:p>
          <a:p>
            <a:pPr algn="ctr"/>
            <a:r>
              <a:rPr lang="en-US" sz="1400" dirty="0" smtClean="0"/>
              <a:t>MX</a:t>
            </a:r>
            <a:endParaRPr lang="en-US" sz="1400" dirty="0"/>
          </a:p>
        </p:txBody>
      </p:sp>
      <p:sp>
        <p:nvSpPr>
          <p:cNvPr id="40" name="Diamond 39"/>
          <p:cNvSpPr/>
          <p:nvPr/>
        </p:nvSpPr>
        <p:spPr>
          <a:xfrm>
            <a:off x="5334000" y="5029200"/>
            <a:ext cx="762000" cy="68580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/>
              <a:t>BES</a:t>
            </a:r>
            <a:endParaRPr lang="en-US" sz="1600" dirty="0"/>
          </a:p>
        </p:txBody>
      </p:sp>
      <p:sp>
        <p:nvSpPr>
          <p:cNvPr id="41" name="Hexagon 40"/>
          <p:cNvSpPr/>
          <p:nvPr/>
        </p:nvSpPr>
        <p:spPr>
          <a:xfrm>
            <a:off x="7010400" y="21336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Horde</a:t>
            </a:r>
          </a:p>
          <a:p>
            <a:pPr algn="ctr"/>
            <a:r>
              <a:rPr lang="en-US" sz="1400" dirty="0" smtClean="0"/>
              <a:t>Webmail</a:t>
            </a:r>
            <a:endParaRPr lang="en-US" sz="1400" dirty="0"/>
          </a:p>
        </p:txBody>
      </p:sp>
      <p:sp>
        <p:nvSpPr>
          <p:cNvPr id="42" name="Hexagon 41"/>
          <p:cNvSpPr/>
          <p:nvPr/>
        </p:nvSpPr>
        <p:spPr>
          <a:xfrm>
            <a:off x="7010400" y="287655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Desktop</a:t>
            </a:r>
          </a:p>
          <a:p>
            <a:pPr algn="ctr"/>
            <a:r>
              <a:rPr lang="en-US" sz="1400" dirty="0" smtClean="0"/>
              <a:t>Clients</a:t>
            </a:r>
            <a:endParaRPr lang="en-US" sz="1400" dirty="0"/>
          </a:p>
        </p:txBody>
      </p:sp>
      <p:sp>
        <p:nvSpPr>
          <p:cNvPr id="57" name="Hexagon 56"/>
          <p:cNvSpPr/>
          <p:nvPr/>
        </p:nvSpPr>
        <p:spPr>
          <a:xfrm>
            <a:off x="7010400" y="436245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OWA</a:t>
            </a:r>
            <a:endParaRPr lang="en-US" sz="1400" dirty="0"/>
          </a:p>
        </p:txBody>
      </p:sp>
      <p:grpSp>
        <p:nvGrpSpPr>
          <p:cNvPr id="7" name="Group 152"/>
          <p:cNvGrpSpPr/>
          <p:nvPr/>
        </p:nvGrpSpPr>
        <p:grpSpPr>
          <a:xfrm>
            <a:off x="1447800" y="1905000"/>
            <a:ext cx="5410200" cy="3506788"/>
            <a:chOff x="1600200" y="1905000"/>
            <a:chExt cx="5410200" cy="3506788"/>
          </a:xfrm>
        </p:grpSpPr>
        <p:grpSp>
          <p:nvGrpSpPr>
            <p:cNvPr id="8" name="Group 147"/>
            <p:cNvGrpSpPr/>
            <p:nvPr/>
          </p:nvGrpSpPr>
          <p:grpSpPr>
            <a:xfrm>
              <a:off x="1600200" y="2057400"/>
              <a:ext cx="5410200" cy="3354388"/>
              <a:chOff x="1600200" y="2057400"/>
              <a:chExt cx="5410200" cy="3354388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6629400" y="3962400"/>
                <a:ext cx="38100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146"/>
              <p:cNvGrpSpPr/>
              <p:nvPr/>
            </p:nvGrpSpPr>
            <p:grpSpPr>
              <a:xfrm>
                <a:off x="1600200" y="2057400"/>
                <a:ext cx="5410200" cy="3354388"/>
                <a:chOff x="1600200" y="2057400"/>
                <a:chExt cx="5410200" cy="3354388"/>
              </a:xfrm>
            </p:grpSpPr>
            <p:cxnSp>
              <p:nvCxnSpPr>
                <p:cNvPr id="129" name="Straight Arrow Connector 128"/>
                <p:cNvCxnSpPr/>
                <p:nvPr/>
              </p:nvCxnSpPr>
              <p:spPr>
                <a:xfrm rot="10800000">
                  <a:off x="4114800" y="2209800"/>
                  <a:ext cx="1143000" cy="838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16200000" flipV="1">
                  <a:off x="4114800" y="2438400"/>
                  <a:ext cx="1143000" cy="1143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rot="10800000">
                  <a:off x="4114800" y="2057400"/>
                  <a:ext cx="1143000" cy="76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rot="16200000" flipH="1">
                  <a:off x="6629400" y="4343400"/>
                  <a:ext cx="3810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rot="5400000">
                  <a:off x="5563394" y="4647406"/>
                  <a:ext cx="6096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6324600" y="5410200"/>
                  <a:ext cx="6858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rot="16200000" flipH="1">
                  <a:off x="6553200" y="3352800"/>
                  <a:ext cx="5334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6629400" y="2514600"/>
                  <a:ext cx="381000" cy="3048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 rot="5400000" flipH="1" flipV="1">
                  <a:off x="6553200" y="3352800"/>
                  <a:ext cx="5334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rot="10800000">
                  <a:off x="6629400" y="3124200"/>
                  <a:ext cx="3810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3200400" y="3124200"/>
                  <a:ext cx="2057400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112"/>
                <p:cNvGrpSpPr/>
                <p:nvPr/>
              </p:nvGrpSpPr>
              <p:grpSpPr>
                <a:xfrm>
                  <a:off x="5029200" y="3429000"/>
                  <a:ext cx="228600" cy="457200"/>
                  <a:chOff x="5029200" y="3429000"/>
                  <a:chExt cx="228600" cy="457200"/>
                </a:xfrm>
              </p:grpSpPr>
              <p:cxnSp>
                <p:nvCxnSpPr>
                  <p:cNvPr id="106" name="Elbow Connector 105"/>
                  <p:cNvCxnSpPr/>
                  <p:nvPr/>
                </p:nvCxnSpPr>
                <p:spPr>
                  <a:xfrm rot="5400000">
                    <a:off x="4991100" y="3467100"/>
                    <a:ext cx="304800" cy="228600"/>
                  </a:xfrm>
                  <a:prstGeom prst="bentConnector3">
                    <a:avLst>
                      <a:gd name="adj1" fmla="val 0"/>
                    </a:avLst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Elbow Connector 108"/>
                  <p:cNvCxnSpPr/>
                  <p:nvPr/>
                </p:nvCxnSpPr>
                <p:spPr>
                  <a:xfrm>
                    <a:off x="5029200" y="3733800"/>
                    <a:ext cx="228600" cy="152400"/>
                  </a:xfrm>
                  <a:prstGeom prst="bentConnector3">
                    <a:avLst>
                      <a:gd name="adj1" fmla="val 0"/>
                    </a:avLst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24"/>
                <p:cNvGrpSpPr/>
                <p:nvPr/>
              </p:nvGrpSpPr>
              <p:grpSpPr>
                <a:xfrm>
                  <a:off x="5029200" y="2286000"/>
                  <a:ext cx="228600" cy="609600"/>
                  <a:chOff x="5029200" y="2286000"/>
                  <a:chExt cx="228600" cy="609600"/>
                </a:xfrm>
              </p:grpSpPr>
              <p:cxnSp>
                <p:nvCxnSpPr>
                  <p:cNvPr id="120" name="Elbow Connector 119"/>
                  <p:cNvCxnSpPr/>
                  <p:nvPr/>
                </p:nvCxnSpPr>
                <p:spPr>
                  <a:xfrm rot="16200000" flipV="1">
                    <a:off x="4914900" y="2552700"/>
                    <a:ext cx="457200" cy="228600"/>
                  </a:xfrm>
                  <a:prstGeom prst="bentConnector3">
                    <a:avLst>
                      <a:gd name="adj1" fmla="val -1389"/>
                    </a:avLst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Elbow Connector 122"/>
                  <p:cNvCxnSpPr/>
                  <p:nvPr/>
                </p:nvCxnSpPr>
                <p:spPr>
                  <a:xfrm flipV="1">
                    <a:off x="5029200" y="2286000"/>
                    <a:ext cx="228600" cy="152400"/>
                  </a:xfrm>
                  <a:prstGeom prst="bentConnector3">
                    <a:avLst>
                      <a:gd name="adj1" fmla="val 0"/>
                    </a:avLst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Elbow Connector 136"/>
                <p:cNvCxnSpPr/>
                <p:nvPr/>
              </p:nvCxnSpPr>
              <p:spPr>
                <a:xfrm rot="5400000">
                  <a:off x="4267200" y="3429000"/>
                  <a:ext cx="1066800" cy="762000"/>
                </a:xfrm>
                <a:prstGeom prst="bentConnector3">
                  <a:avLst>
                    <a:gd name="adj1" fmla="val -1705"/>
                  </a:avLst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/>
                <p:nvPr/>
              </p:nvCxnSpPr>
              <p:spPr>
                <a:xfrm rot="16200000" flipH="1">
                  <a:off x="1562100" y="2552700"/>
                  <a:ext cx="457200" cy="38100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1" name="Straight Arrow Connector 150"/>
            <p:cNvCxnSpPr/>
            <p:nvPr/>
          </p:nvCxnSpPr>
          <p:spPr>
            <a:xfrm rot="10800000">
              <a:off x="2133600" y="19050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loud 21"/>
          <p:cNvSpPr/>
          <p:nvPr/>
        </p:nvSpPr>
        <p:spPr>
          <a:xfrm>
            <a:off x="3048000" y="4572000"/>
            <a:ext cx="1600200" cy="106680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/>
              <a:t>External</a:t>
            </a:r>
          </a:p>
          <a:p>
            <a:pPr algn="ctr"/>
            <a:r>
              <a:rPr lang="en-US" sz="1600" dirty="0" smtClean="0"/>
              <a:t>Affiliated Mail </a:t>
            </a:r>
          </a:p>
          <a:p>
            <a:pPr algn="ctr"/>
            <a:r>
              <a:rPr lang="en-US" sz="1600" dirty="0" smtClean="0"/>
              <a:t>Systems</a:t>
            </a:r>
          </a:p>
        </p:txBody>
      </p:sp>
      <p:grpSp>
        <p:nvGrpSpPr>
          <p:cNvPr id="12" name="Group 154"/>
          <p:cNvGrpSpPr/>
          <p:nvPr/>
        </p:nvGrpSpPr>
        <p:grpSpPr>
          <a:xfrm>
            <a:off x="7848600" y="1066800"/>
            <a:ext cx="1143000" cy="762000"/>
            <a:chOff x="3657600" y="3048000"/>
            <a:chExt cx="1143000" cy="762000"/>
          </a:xfrm>
        </p:grpSpPr>
        <p:sp>
          <p:nvSpPr>
            <p:cNvPr id="156" name="Rounded Rectangle 155"/>
            <p:cNvSpPr/>
            <p:nvPr/>
          </p:nvSpPr>
          <p:spPr>
            <a:xfrm>
              <a:off x="3657600" y="3048000"/>
              <a:ext cx="9144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100" dirty="0" smtClean="0"/>
                <a:t>Google</a:t>
              </a:r>
              <a:endParaRPr lang="en-US" sz="1100" dirty="0"/>
            </a:p>
          </p:txBody>
        </p:sp>
        <p:sp>
          <p:nvSpPr>
            <p:cNvPr id="157" name="Magnetic Disk 156"/>
            <p:cNvSpPr/>
            <p:nvPr/>
          </p:nvSpPr>
          <p:spPr>
            <a:xfrm>
              <a:off x="4343400" y="3276600"/>
              <a:ext cx="457200" cy="533400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1" name="Straight Arrow Connector 160"/>
          <p:cNvCxnSpPr/>
          <p:nvPr/>
        </p:nvCxnSpPr>
        <p:spPr>
          <a:xfrm flipV="1">
            <a:off x="6248400" y="1524000"/>
            <a:ext cx="1371600" cy="1219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257800" y="1905000"/>
            <a:ext cx="9144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err="1" smtClean="0"/>
              <a:t>ListServ</a:t>
            </a:r>
            <a:endParaRPr lang="en-US" sz="1400" dirty="0"/>
          </a:p>
        </p:txBody>
      </p:sp>
      <p:sp>
        <p:nvSpPr>
          <p:cNvPr id="171" name="Hexagon 170"/>
          <p:cNvSpPr/>
          <p:nvPr/>
        </p:nvSpPr>
        <p:spPr>
          <a:xfrm>
            <a:off x="7010400" y="5791200"/>
            <a:ext cx="1143000" cy="53340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/>
              <a:t>Gmail</a:t>
            </a:r>
            <a:endParaRPr lang="en-US" sz="1400" dirty="0"/>
          </a:p>
        </p:txBody>
      </p:sp>
      <p:sp>
        <p:nvSpPr>
          <p:cNvPr id="191" name="Title 1"/>
          <p:cNvSpPr txBox="1">
            <a:spLocks/>
          </p:cNvSpPr>
          <p:nvPr/>
        </p:nvSpPr>
        <p:spPr bwMode="auto">
          <a:xfrm>
            <a:off x="304800" y="5791200"/>
            <a:ext cx="7086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Mail Routing from Google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" name="Picture 57" descr="k-mail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5715000"/>
            <a:ext cx="685800" cy="685800"/>
          </a:xfrm>
          <a:prstGeom prst="rect">
            <a:avLst/>
          </a:prstGeom>
        </p:spPr>
      </p:pic>
      <p:grpSp>
        <p:nvGrpSpPr>
          <p:cNvPr id="59" name="Group 65"/>
          <p:cNvGrpSpPr/>
          <p:nvPr/>
        </p:nvGrpSpPr>
        <p:grpSpPr>
          <a:xfrm>
            <a:off x="8229600" y="1905000"/>
            <a:ext cx="228600" cy="4191000"/>
            <a:chOff x="8229600" y="1905000"/>
            <a:chExt cx="228600" cy="4191000"/>
          </a:xfrm>
        </p:grpSpPr>
        <p:cxnSp>
          <p:nvCxnSpPr>
            <p:cNvPr id="61" name="Elbow Connector 60"/>
            <p:cNvCxnSpPr/>
            <p:nvPr/>
          </p:nvCxnSpPr>
          <p:spPr>
            <a:xfrm rot="5400000" flipH="1" flipV="1">
              <a:off x="6248400" y="3886200"/>
              <a:ext cx="4191000" cy="228600"/>
            </a:xfrm>
            <a:prstGeom prst="bentConnector3">
              <a:avLst>
                <a:gd name="adj1" fmla="val 0"/>
              </a:avLst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>
              <a:off x="8229600" y="5408611"/>
              <a:ext cx="22860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8229600" y="3886200"/>
              <a:ext cx="22860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8229600" y="3124200"/>
              <a:ext cx="22860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33333E-6 L 0.09444 0.0044 L 0.09548 -0.60903 L 0.07552 -0.6831 " pathEditMode="relative" ptsTypes="AA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-0.6831 L 0.00329 -0.6831 L -0.49671 -0.44907 L -0.56441 -0.36759 " pathEditMode="relative" ptsTypes="AA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41 -0.36759 L -0.49323 -0.42824 L -0.26996 -0.42986 L -0.20104 -0.42986 " pathEditMode="relative" ptsTypes="AAAA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42986 L -0.15104 -0.40764 " pathEditMode="relative" ptsTypes="AA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5 -0.42985 L -0.20105 -0.42985 " pathEditMode="relative" ptsTypes="AA">
                                      <p:cBhvr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5 -0.42986 L -0.26771 -0.38379 L -0.29202 -0.38379 L -0.29202 -0.31574 L -0.2698 -0.31574 L -0.19983 -0.30393 L -0.15105 -0.2875 " pathEditMode="relative" ptsTypes="AAAAA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5 -0.42985 L -0.20105 -0.42985 " pathEditMode="relative" ptsTypes="AA">
                                      <p:cBhvr>
                                        <p:cTn id="4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5 -0.42986 L -0.13889 -0.4831 L 0.00781 -0.65949 L 0.07899 -0.68032 L 0.1368 -0.65208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5 -0.42985 L -0.20105 -0.42985 " pathEditMode="relative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42986 L -0.2743 -0.44004 L -0.39427 -0.55856 L -0.46215 -0.5912 L -0.5309 -0.60463 L -0.61094 -0.60463 L -0.71215 -0.59722 " pathEditMode="relative" ptsTypes="AAAAAAA">
                                      <p:cBhvr>
                                        <p:cTn id="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" descr="blueprint_wid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</a:blip>
          <a:srcRect l="-37016" r="-37016"/>
          <a:stretch>
            <a:fillRect/>
          </a:stretch>
        </p:blipFill>
        <p:spPr>
          <a:xfrm>
            <a:off x="-5181600" y="0"/>
            <a:ext cx="19096100" cy="6858000"/>
          </a:xfrm>
          <a:ln>
            <a:solidFill>
              <a:schemeClr val="tx1"/>
            </a:solidFill>
          </a:ln>
        </p:spPr>
      </p:pic>
      <p:cxnSp>
        <p:nvCxnSpPr>
          <p:cNvPr id="72" name="Straight Connector 71"/>
          <p:cNvCxnSpPr/>
          <p:nvPr/>
        </p:nvCxnSpPr>
        <p:spPr>
          <a:xfrm>
            <a:off x="2487000" y="3352800"/>
            <a:ext cx="4752000" cy="419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pic>
        <p:nvPicPr>
          <p:cNvPr id="4" name="Picture 3" descr="user-icon-female-white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31143"/>
            <a:ext cx="755848" cy="7571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1520" y="2636912"/>
            <a:ext cx="2232248" cy="115212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MUN Portal/MUN Login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220000">
            <a:off x="712634" y="2191245"/>
            <a:ext cx="848651" cy="4268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3528" y="4797152"/>
            <a:ext cx="792088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LDAP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-37306" y="4293096"/>
            <a:ext cx="1008112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68338" y="4293096"/>
            <a:ext cx="1008112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63888" y="3352800"/>
            <a:ext cx="2494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Single sign-on through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SAML Authentication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" name="Picture 23" descr="g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149080"/>
            <a:ext cx="1989595" cy="190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87624" y="2276872"/>
            <a:ext cx="103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Browser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219200" y="1600200"/>
            <a:ext cx="6678000" cy="286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623434" y="2888940"/>
            <a:ext cx="2521074" cy="7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51920" y="1268760"/>
            <a:ext cx="163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Mobile Device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5856" y="1600200"/>
            <a:ext cx="323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Authenticates against stored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(Encrypted SHA1) credentials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47664" y="4797152"/>
            <a:ext cx="1271736" cy="994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Password Change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1260426" y="4293096"/>
            <a:ext cx="1007318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764482" y="4293096"/>
            <a:ext cx="1007318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1115616" y="5299620"/>
            <a:ext cx="43204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19400" y="5334000"/>
            <a:ext cx="3906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95600" y="5334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Synchronization of new password (encrypted) with Google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6839458" y="3753036"/>
            <a:ext cx="792882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ANorman.MEMORIAL\Local Settings\Temporary Internet Files\Content.IE5\ZKRVKT9J\MC90043257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980728"/>
            <a:ext cx="1224136" cy="1224136"/>
          </a:xfrm>
          <a:prstGeom prst="rect">
            <a:avLst/>
          </a:prstGeom>
          <a:noFill/>
        </p:spPr>
      </p:pic>
      <p:pic>
        <p:nvPicPr>
          <p:cNvPr id="1032" name="Picture 8" descr="C:\Documents and Settings\ANorman.MEMORIAL\Local Settings\Temporary Internet Files\Content.IE5\6UEXTTUN\MC90043262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844824"/>
            <a:ext cx="432048" cy="432048"/>
          </a:xfrm>
          <a:prstGeom prst="rect">
            <a:avLst/>
          </a:prstGeom>
          <a:noFill/>
        </p:spPr>
      </p:pic>
      <p:pic>
        <p:nvPicPr>
          <p:cNvPr id="88" name="Picture 87" descr="user-icon-female-white-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1844824"/>
            <a:ext cx="359435" cy="360040"/>
          </a:xfrm>
          <a:prstGeom prst="rect">
            <a:avLst/>
          </a:prstGeom>
        </p:spPr>
      </p:pic>
      <p:pic>
        <p:nvPicPr>
          <p:cNvPr id="89" name="Picture 88" descr="key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5157192"/>
            <a:ext cx="304800" cy="304800"/>
          </a:xfrm>
          <a:prstGeom prst="rect">
            <a:avLst/>
          </a:prstGeom>
        </p:spPr>
      </p:pic>
      <p:pic>
        <p:nvPicPr>
          <p:cNvPr id="90" name="Picture 89" descr="key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5157192"/>
            <a:ext cx="304800" cy="304800"/>
          </a:xfrm>
          <a:prstGeom prst="rect">
            <a:avLst/>
          </a:prstGeom>
        </p:spPr>
      </p:pic>
      <p:pic>
        <p:nvPicPr>
          <p:cNvPr id="1033" name="Picture 9" descr="C:\Documents and Settings\ANorman.MEMORIAL\Local Settings\Temporary Internet Files\Content.IE5\VOY0KNC3\MC90043261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1340768"/>
            <a:ext cx="437381" cy="437381"/>
          </a:xfrm>
          <a:prstGeom prst="rect">
            <a:avLst/>
          </a:prstGeom>
          <a:noFill/>
        </p:spPr>
      </p:pic>
      <p:pic>
        <p:nvPicPr>
          <p:cNvPr id="1026" name="Picture 2" descr="C:\Documents and Settings\ANorman.MEMORIAL\Local Settings\Temporary Internet Files\Content.IE5\903X6A2S\MC900431566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844824"/>
            <a:ext cx="691108" cy="695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9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9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9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2.77778E-7 2.22222E-6 L 0.00104 0.11111 L -0.07083 0.19861 L -0.07187 0.43333 L -0.01771 0.43333 L -0.01667 0.18611 L 0.6625 0.19861 L 0.70313 0.38889 " pathEditMode="relative" rAng="0" ptsTypes="AAAAAAAA">
                                      <p:cBhvr>
                                        <p:cTn id="16" dur="5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2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-2.96296E-6 L 0.00313 0.15625 L 0.07083 0.21598 L 0.07292 0.44213 L 0.12604 0.44375 L 0.12813 0.17778 L 0.02917 0.14352 " pathEditMode="relative" rAng="0" ptsTypes="AAAAAAA">
                                      <p:cBhvr>
                                        <p:cTn id="36" dur="59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9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-2.22222E-6 4.44444E-6 L 0.60903 -0.01875 " pathEditMode="relative" rAng="0" ptsTypes="AA">
                                      <p:cBhvr>
                                        <p:cTn id="42" dur="2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-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9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9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9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88889E-6 4.44444E-6 L -0.12691 -0.00139 " pathEditMode="relative" rAng="0" ptsTypes="AA">
                                      <p:cBhvr>
                                        <p:cTn id="53" dur="27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9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9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8" dur="7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9" dur="7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0" dur="7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0035 -0.00023 L 0.6842 0.00116 L 0.6842 0.48264 " pathEditMode="relative" rAng="0" ptsTypes="AAA">
                                      <p:cBhvr>
                                        <p:cTn id="75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24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2" grpId="0"/>
      <p:bldP spid="32" grpId="1"/>
      <p:bldP spid="40" grpId="0" animBg="1"/>
      <p:bldP spid="4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" descr="blueprint_wid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</a:blip>
          <a:srcRect l="-37016" r="-37016"/>
          <a:stretch>
            <a:fillRect/>
          </a:stretch>
        </p:blipFill>
        <p:spPr>
          <a:xfrm>
            <a:off x="-5181600" y="0"/>
            <a:ext cx="19096100" cy="6858000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52500"/>
            <a:ext cx="62960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sehead Nebula 1680x1050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0"/>
            <a:ext cx="1170432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3038"/>
            <a:ext cx="9296400" cy="2519362"/>
          </a:xfrm>
        </p:spPr>
        <p:txBody>
          <a:bodyPr/>
          <a:lstStyle/>
          <a:p>
            <a:r>
              <a:rPr lang="en-US" sz="2800" dirty="0" smtClean="0"/>
              <a:t>Analysis of findings</a:t>
            </a:r>
          </a:p>
          <a:p>
            <a:pPr lvl="0"/>
            <a:r>
              <a:rPr lang="en-US" sz="2800" dirty="0" smtClean="0"/>
              <a:t>Present a Pilot assessment report with recommendation to the IMC</a:t>
            </a:r>
          </a:p>
          <a:p>
            <a:pPr lvl="0"/>
            <a:r>
              <a:rPr lang="en-US" sz="2800" dirty="0" smtClean="0"/>
              <a:t>Development of a plan for broader roll-out</a:t>
            </a:r>
          </a:p>
          <a:p>
            <a:r>
              <a:rPr lang="en-CA" sz="2800" dirty="0" smtClean="0"/>
              <a:t>We do believe that the Cloud will play an important role in the technology future of Memorial</a:t>
            </a:r>
          </a:p>
          <a:p>
            <a:pPr lvl="0"/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1443038"/>
            <a:ext cx="7766050" cy="2747962"/>
          </a:xfrm>
        </p:spPr>
        <p:txBody>
          <a:bodyPr/>
          <a:lstStyle/>
          <a:p>
            <a:pPr marL="0" indent="0" algn="just">
              <a:buNone/>
            </a:pPr>
            <a:r>
              <a:rPr lang="en-CA" dirty="0" smtClean="0"/>
              <a:t>“on-demand network access to a shared pool of configurable computing resources (e.g., networks, servers, storage, applications, and services) that can be rapidly provisioned and released with minimal management effort or service provider interaction”</a:t>
            </a:r>
          </a:p>
          <a:p>
            <a:pPr>
              <a:buNone/>
            </a:pPr>
            <a:endParaRPr lang="en-CA" dirty="0" smtClean="0"/>
          </a:p>
          <a:p>
            <a:pPr algn="r">
              <a:buNone/>
            </a:pPr>
            <a:r>
              <a:rPr lang="en-CA" sz="1800" i="1" dirty="0" smtClean="0"/>
              <a:t>US National Institute of Standards and Technology (NIST)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oud-Hosting-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200" y="-76200"/>
            <a:ext cx="9220199" cy="6915150"/>
          </a:xfr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228600" y="1600200"/>
            <a:ext cx="8216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Albert Norman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anorman@mun.ca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 Stirling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EAEA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ashley@mun.ca</a:t>
            </a:r>
          </a:p>
        </p:txBody>
      </p:sp>
      <p:pic>
        <p:nvPicPr>
          <p:cNvPr id="6" name="Picture 5" descr="PT_Banner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69169"/>
            <a:ext cx="9144000" cy="88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3850"/>
            <a:ext cx="8610600" cy="1301750"/>
          </a:xfrm>
        </p:spPr>
        <p:txBody>
          <a:bodyPr/>
          <a:lstStyle/>
          <a:p>
            <a:r>
              <a:rPr lang="en-US" sz="3200" dirty="0" smtClean="0"/>
              <a:t>What does this mean for education?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Memorial’s Cloud Investigation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7200" y="1219200"/>
            <a:ext cx="9982200" cy="495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Players in the Higher Education Cloud</a:t>
            </a:r>
            <a:endParaRPr lang="en-US" dirty="0"/>
          </a:p>
        </p:txBody>
      </p:sp>
      <p:pic>
        <p:nvPicPr>
          <p:cNvPr id="4" name="Picture 3" descr="cloud_compan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7635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3550" y="1268760"/>
            <a:ext cx="8284914" cy="4362226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compelling strategic benefits</a:t>
            </a:r>
          </a:p>
          <a:p>
            <a:r>
              <a:rPr lang="en-US" sz="2800" dirty="0" smtClean="0"/>
              <a:t>To explore and highlight opportunities</a:t>
            </a:r>
            <a:endParaRPr lang="en-US" sz="1100" dirty="0" smtClean="0"/>
          </a:p>
          <a:p>
            <a:r>
              <a:rPr lang="en-US" sz="2800" dirty="0" smtClean="0"/>
              <a:t>To recommend an initial starting place to embrace the cloud</a:t>
            </a:r>
            <a:endParaRPr lang="en-US" sz="1100" dirty="0" smtClean="0"/>
          </a:p>
          <a:p>
            <a:r>
              <a:rPr lang="en-US" sz="2800" dirty="0" smtClean="0"/>
              <a:t>To develop new core competencies and move away from non-strategic competencies</a:t>
            </a:r>
            <a:endParaRPr lang="en-US" sz="1100" dirty="0" smtClean="0"/>
          </a:p>
          <a:p>
            <a:r>
              <a:rPr lang="en-US" sz="2800" dirty="0" smtClean="0"/>
              <a:t>Explore services to improve and better suit the needs of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Line Callout 1 (No Border) 4"/>
          <p:cNvSpPr/>
          <p:nvPr/>
        </p:nvSpPr>
        <p:spPr>
          <a:xfrm>
            <a:off x="1143000" y="1295400"/>
            <a:ext cx="1524000" cy="1295400"/>
          </a:xfrm>
          <a:prstGeom prst="callout1">
            <a:avLst>
              <a:gd name="adj1" fmla="val 18750"/>
              <a:gd name="adj2" fmla="val -12500"/>
              <a:gd name="adj3" fmla="val 145833"/>
              <a:gd name="adj4" fmla="val -1083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May 2010</a:t>
            </a:r>
          </a:p>
          <a:p>
            <a:r>
              <a:rPr lang="en-US" dirty="0" smtClean="0"/>
              <a:t>Formation of Group</a:t>
            </a:r>
          </a:p>
        </p:txBody>
      </p:sp>
      <p:sp>
        <p:nvSpPr>
          <p:cNvPr id="8" name="Line Callout 1 (No Border) 7"/>
          <p:cNvSpPr/>
          <p:nvPr/>
        </p:nvSpPr>
        <p:spPr>
          <a:xfrm>
            <a:off x="3733800" y="1219200"/>
            <a:ext cx="2971800" cy="1295400"/>
          </a:xfrm>
          <a:prstGeom prst="callout1">
            <a:avLst>
              <a:gd name="adj1" fmla="val 18750"/>
              <a:gd name="adj2" fmla="val -12500"/>
              <a:gd name="adj3" fmla="val 145833"/>
              <a:gd name="adj4" fmla="val -1083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June – August 2010</a:t>
            </a:r>
          </a:p>
          <a:p>
            <a:r>
              <a:rPr lang="en-US" dirty="0" smtClean="0"/>
              <a:t>Collaboration on Requirements and refinement</a:t>
            </a:r>
          </a:p>
        </p:txBody>
      </p:sp>
      <p:sp>
        <p:nvSpPr>
          <p:cNvPr id="9" name="Line Callout 1 (No Border) 8"/>
          <p:cNvSpPr/>
          <p:nvPr/>
        </p:nvSpPr>
        <p:spPr>
          <a:xfrm>
            <a:off x="2971800" y="4648200"/>
            <a:ext cx="1524000" cy="1295400"/>
          </a:xfrm>
          <a:prstGeom prst="callout1">
            <a:avLst>
              <a:gd name="adj1" fmla="val 64828"/>
              <a:gd name="adj2" fmla="val -14167"/>
              <a:gd name="adj3" fmla="val -22794"/>
              <a:gd name="adj4" fmla="val -1333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June 2010</a:t>
            </a:r>
          </a:p>
          <a:p>
            <a:r>
              <a:rPr lang="en-US" dirty="0" smtClean="0"/>
              <a:t>Focus Group Session</a:t>
            </a:r>
          </a:p>
        </p:txBody>
      </p:sp>
      <p:sp>
        <p:nvSpPr>
          <p:cNvPr id="10" name="Line Callout 1 (No Border) 9"/>
          <p:cNvSpPr/>
          <p:nvPr/>
        </p:nvSpPr>
        <p:spPr>
          <a:xfrm>
            <a:off x="6781800" y="4648200"/>
            <a:ext cx="2209800" cy="1295400"/>
          </a:xfrm>
          <a:prstGeom prst="callout1">
            <a:avLst>
              <a:gd name="adj1" fmla="val 64828"/>
              <a:gd name="adj2" fmla="val -14167"/>
              <a:gd name="adj3" fmla="val -22794"/>
              <a:gd name="adj4" fmla="val -1333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September 2010</a:t>
            </a:r>
          </a:p>
          <a:p>
            <a:r>
              <a:rPr lang="en-US" dirty="0" smtClean="0"/>
              <a:t>Presentation to IMC</a:t>
            </a:r>
          </a:p>
        </p:txBody>
      </p:sp>
      <p:sp>
        <p:nvSpPr>
          <p:cNvPr id="13" name="Can 12"/>
          <p:cNvSpPr/>
          <p:nvPr/>
        </p:nvSpPr>
        <p:spPr>
          <a:xfrm rot="16200000">
            <a:off x="6210300" y="2552700"/>
            <a:ext cx="1219200" cy="2362200"/>
          </a:xfrm>
          <a:prstGeom prst="can">
            <a:avLst>
              <a:gd name="adj" fmla="val 53125"/>
            </a:avLst>
          </a:prstGeom>
          <a:gradFill>
            <a:gsLst>
              <a:gs pos="0">
                <a:srgbClr val="008000"/>
              </a:gs>
              <a:gs pos="9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4533900" y="2552700"/>
            <a:ext cx="1219200" cy="2362200"/>
          </a:xfrm>
          <a:prstGeom prst="can">
            <a:avLst>
              <a:gd name="adj" fmla="val 53125"/>
            </a:avLst>
          </a:prstGeom>
          <a:gradFill>
            <a:gsLst>
              <a:gs pos="0">
                <a:srgbClr val="3366FF"/>
              </a:gs>
              <a:gs pos="9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857500" y="2552700"/>
            <a:ext cx="1219200" cy="2362200"/>
          </a:xfrm>
          <a:prstGeom prst="can">
            <a:avLst>
              <a:gd name="adj" fmla="val 53125"/>
            </a:avLst>
          </a:prstGeom>
          <a:gradFill>
            <a:gsLst>
              <a:gs pos="0">
                <a:srgbClr val="FF6600"/>
              </a:gs>
              <a:gs pos="9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 rot="16200000">
            <a:off x="1181099" y="2552700"/>
            <a:ext cx="1219200" cy="2362200"/>
          </a:xfrm>
          <a:prstGeom prst="can">
            <a:avLst>
              <a:gd name="adj" fmla="val 53125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3038"/>
            <a:ext cx="8496944" cy="2519362"/>
          </a:xfrm>
        </p:spPr>
        <p:txBody>
          <a:bodyPr/>
          <a:lstStyle/>
          <a:p>
            <a:r>
              <a:rPr lang="en-CA" sz="2800" dirty="0" smtClean="0"/>
              <a:t>A modern, competitive environment</a:t>
            </a:r>
          </a:p>
          <a:p>
            <a:r>
              <a:rPr lang="en-CA" sz="2800" dirty="0" smtClean="0"/>
              <a:t>Ability to redistribute resources</a:t>
            </a:r>
          </a:p>
          <a:p>
            <a:r>
              <a:rPr lang="en-CA" sz="2800" dirty="0" smtClean="0"/>
              <a:t>Improved service</a:t>
            </a:r>
          </a:p>
          <a:p>
            <a:r>
              <a:rPr lang="en-CA" sz="2800" dirty="0" smtClean="0"/>
              <a:t>Increased stability</a:t>
            </a:r>
          </a:p>
          <a:p>
            <a:r>
              <a:rPr lang="en-CA" sz="2800" dirty="0" smtClean="0"/>
              <a:t>Less risk re. security and privacy?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3038"/>
            <a:ext cx="8568952" cy="2519362"/>
          </a:xfrm>
        </p:spPr>
        <p:txBody>
          <a:bodyPr/>
          <a:lstStyle/>
          <a:p>
            <a:r>
              <a:rPr lang="en-US" sz="2800" dirty="0" smtClean="0"/>
              <a:t>Security / Privacy</a:t>
            </a:r>
          </a:p>
          <a:p>
            <a:r>
              <a:rPr lang="en-US" sz="2800" dirty="0" smtClean="0"/>
              <a:t>Ownership of data</a:t>
            </a:r>
          </a:p>
          <a:p>
            <a:r>
              <a:rPr lang="en-US" sz="2800" dirty="0" smtClean="0"/>
              <a:t>E-discovery</a:t>
            </a:r>
          </a:p>
          <a:p>
            <a:r>
              <a:rPr lang="en-US" sz="2800" dirty="0" smtClean="0"/>
              <a:t>Bandwidth Usage</a:t>
            </a:r>
          </a:p>
          <a:p>
            <a:r>
              <a:rPr lang="en-US" sz="2800" dirty="0" smtClean="0"/>
              <a:t>Changes to the Cloud Model</a:t>
            </a:r>
          </a:p>
          <a:p>
            <a:r>
              <a:rPr lang="en-US" sz="2800" dirty="0" smtClean="0"/>
              <a:t>Liabilities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|0.6"/>
</p:tagLst>
</file>

<file path=ppt/theme/theme1.xml><?xml version="1.0" encoding="utf-8"?>
<a:theme xmlns:a="http://schemas.openxmlformats.org/drawingml/2006/main" name="MUN_Slides_Reverse_Claret">
  <a:themeElements>
    <a:clrScheme name="MUN_Slides_Reverse_Clar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N_Slides_Reverse_Clar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N_Slides_Reverse_Clar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N_Slides_Reverse_Clar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N_Slides_Reverse_Clar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N_Slides_Reverse_Clar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N_Slides_Reverse_Clar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N_Slides_Reverse_Clar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N_Slides_Reverse_Clar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N_Slides_Reverse_Clar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N_Slides_Reverse_Clar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N_Slides_Reverse_Clar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N_Slides_Reverse_Clar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N_Slides_Reverse_Clar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19063</TotalTime>
  <Words>1187</Words>
  <Application>Microsoft Macintosh PowerPoint</Application>
  <PresentationFormat>On-screen Show (4:3)</PresentationFormat>
  <Paragraphs>322</Paragraphs>
  <Slides>30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MUN_Slides_Reverse_Claret</vt:lpstr>
      <vt:lpstr>Out of the Fog and into the Cloud</vt:lpstr>
      <vt:lpstr>Objectives</vt:lpstr>
      <vt:lpstr>What is Cloud Computing?</vt:lpstr>
      <vt:lpstr>What does this mean for education?</vt:lpstr>
      <vt:lpstr>Major Players in the Higher Education Cloud</vt:lpstr>
      <vt:lpstr>Rationale</vt:lpstr>
      <vt:lpstr>Process</vt:lpstr>
      <vt:lpstr>Opportunities and Benefits</vt:lpstr>
      <vt:lpstr>Risks and Challenges</vt:lpstr>
      <vt:lpstr>Opportunities for Memorial</vt:lpstr>
      <vt:lpstr>Canadian Institutions Using or Considering Cloud Email </vt:lpstr>
      <vt:lpstr>Service Provider Decision</vt:lpstr>
      <vt:lpstr>Purpose of the Pilot</vt:lpstr>
      <vt:lpstr>Leading up to the Pilot </vt:lpstr>
      <vt:lpstr>Memorial’s Pilot</vt:lpstr>
      <vt:lpstr>Portal Channel</vt:lpstr>
      <vt:lpstr>Memorial’s Pilot</vt:lpstr>
      <vt:lpstr>Memorial Webmail</vt:lpstr>
      <vt:lpstr>Google Apps</vt:lpstr>
      <vt:lpstr>Results – May 2nd to Present</vt:lpstr>
      <vt:lpstr>Methods of Measurement</vt:lpstr>
      <vt:lpstr>Additional Areas of Investigation</vt:lpstr>
      <vt:lpstr>Technical Design</vt:lpstr>
      <vt:lpstr>Technical Design</vt:lpstr>
      <vt:lpstr>Technical Design</vt:lpstr>
      <vt:lpstr>Technical Design</vt:lpstr>
      <vt:lpstr>Authentication</vt:lpstr>
      <vt:lpstr>Authentication</vt:lpstr>
      <vt:lpstr>In Conclusion</vt:lpstr>
      <vt:lpstr>Slide 30</vt:lpstr>
    </vt:vector>
  </TitlesOfParts>
  <Company>Memorial University of Newfoundland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Relations</dc:creator>
  <cp:lastModifiedBy>Albert Norman</cp:lastModifiedBy>
  <cp:revision>1183</cp:revision>
  <cp:lastPrinted>2011-03-02T18:20:39Z</cp:lastPrinted>
  <dcterms:created xsi:type="dcterms:W3CDTF">2011-06-09T17:17:16Z</dcterms:created>
  <dcterms:modified xsi:type="dcterms:W3CDTF">2011-06-09T17:31:08Z</dcterms:modified>
</cp:coreProperties>
</file>